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2.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49"/>
  </p:notesMasterIdLst>
  <p:sldIdLst>
    <p:sldId id="256" r:id="rId2"/>
    <p:sldId id="530" r:id="rId3"/>
    <p:sldId id="542" r:id="rId4"/>
    <p:sldId id="538" r:id="rId5"/>
    <p:sldId id="372" r:id="rId6"/>
    <p:sldId id="444" r:id="rId7"/>
    <p:sldId id="541" r:id="rId8"/>
    <p:sldId id="539" r:id="rId9"/>
    <p:sldId id="540" r:id="rId10"/>
    <p:sldId id="544" r:id="rId11"/>
    <p:sldId id="549" r:id="rId12"/>
    <p:sldId id="531" r:id="rId13"/>
    <p:sldId id="470" r:id="rId14"/>
    <p:sldId id="515" r:id="rId15"/>
    <p:sldId id="517" r:id="rId16"/>
    <p:sldId id="518" r:id="rId17"/>
    <p:sldId id="546" r:id="rId18"/>
    <p:sldId id="547" r:id="rId19"/>
    <p:sldId id="548" r:id="rId20"/>
    <p:sldId id="522" r:id="rId21"/>
    <p:sldId id="523" r:id="rId22"/>
    <p:sldId id="545" r:id="rId23"/>
    <p:sldId id="554" r:id="rId24"/>
    <p:sldId id="493" r:id="rId25"/>
    <p:sldId id="501" r:id="rId26"/>
    <p:sldId id="551" r:id="rId27"/>
    <p:sldId id="534" r:id="rId28"/>
    <p:sldId id="486" r:id="rId29"/>
    <p:sldId id="262" r:id="rId30"/>
    <p:sldId id="392" r:id="rId31"/>
    <p:sldId id="488" r:id="rId32"/>
    <p:sldId id="391" r:id="rId33"/>
    <p:sldId id="489" r:id="rId34"/>
    <p:sldId id="393" r:id="rId35"/>
    <p:sldId id="490" r:id="rId36"/>
    <p:sldId id="556" r:id="rId37"/>
    <p:sldId id="555" r:id="rId38"/>
    <p:sldId id="272" r:id="rId39"/>
    <p:sldId id="438" r:id="rId40"/>
    <p:sldId id="553" r:id="rId41"/>
    <p:sldId id="371" r:id="rId42"/>
    <p:sldId id="284" r:id="rId43"/>
    <p:sldId id="491" r:id="rId44"/>
    <p:sldId id="535" r:id="rId45"/>
    <p:sldId id="309" r:id="rId46"/>
    <p:sldId id="308" r:id="rId47"/>
    <p:sldId id="25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070"/>
    <a:srgbClr val="C6D3E7"/>
    <a:srgbClr val="C9C5B1"/>
    <a:srgbClr val="3161B7"/>
    <a:srgbClr val="CA783A"/>
    <a:srgbClr val="73FEFF"/>
    <a:srgbClr val="DC7936"/>
    <a:srgbClr val="BB7E4C"/>
    <a:srgbClr val="B593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47"/>
    <p:restoredTop sz="78159"/>
  </p:normalViewPr>
  <p:slideViewPr>
    <p:cSldViewPr snapToGrid="0" snapToObjects="1">
      <p:cViewPr varScale="1">
        <p:scale>
          <a:sx n="86" d="100"/>
          <a:sy n="86" d="100"/>
        </p:scale>
        <p:origin x="1902"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100</c:v>
                </c:pt>
                <c:pt idx="2">
                  <c:v>100</c:v>
                </c:pt>
                <c:pt idx="3">
                  <c:v>100</c:v>
                </c:pt>
                <c:pt idx="4">
                  <c:v>100</c:v>
                </c:pt>
              </c:numCache>
            </c:numRef>
          </c:val>
          <c:smooth val="0"/>
          <c:extLst>
            <c:ext xmlns:c16="http://schemas.microsoft.com/office/drawing/2014/chart" uri="{C3380CC4-5D6E-409C-BE32-E72D297353CC}">
              <c16:uniqueId val="{00000000-C102-4688-8C5F-F87F9B2D1098}"/>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95</c:v>
                </c:pt>
                <c:pt idx="2">
                  <c:v>95</c:v>
                </c:pt>
                <c:pt idx="3">
                  <c:v>95</c:v>
                </c:pt>
                <c:pt idx="4">
                  <c:v>95</c:v>
                </c:pt>
              </c:numCache>
            </c:numRef>
          </c:val>
          <c:smooth val="0"/>
          <c:extLst>
            <c:ext xmlns:c16="http://schemas.microsoft.com/office/drawing/2014/chart" uri="{C3380CC4-5D6E-409C-BE32-E72D297353CC}">
              <c16:uniqueId val="{00000001-C102-4688-8C5F-F87F9B2D1098}"/>
            </c:ext>
          </c:extLst>
        </c:ser>
        <c:dLbls>
          <c:showLegendKey val="0"/>
          <c:showVal val="0"/>
          <c:showCatName val="0"/>
          <c:showSerName val="0"/>
          <c:showPercent val="0"/>
          <c:showBubbleSize val="0"/>
        </c:dLbls>
        <c:smooth val="0"/>
        <c:axId val="2106371712"/>
        <c:axId val="-2136286784"/>
      </c:lineChart>
      <c:catAx>
        <c:axId val="2106371712"/>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136286784"/>
        <c:crosses val="autoZero"/>
        <c:auto val="1"/>
        <c:lblAlgn val="ctr"/>
        <c:lblOffset val="100"/>
        <c:noMultiLvlLbl val="0"/>
      </c:catAx>
      <c:valAx>
        <c:axId val="-213628678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Stored Resources</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crossAx val="2106371712"/>
        <c:crosses val="autoZero"/>
        <c:crossBetween val="between"/>
      </c:valAx>
      <c:spPr>
        <a:noFill/>
        <a:ln>
          <a:noFill/>
        </a:ln>
        <a:effectLst/>
      </c:spPr>
    </c:plotArea>
    <c:legend>
      <c:legendPos val="t"/>
      <c:layout>
        <c:manualLayout>
          <c:xMode val="edge"/>
          <c:yMode val="edge"/>
          <c:x val="0.46722336168727702"/>
          <c:y val="1.45932124785526E-2"/>
          <c:w val="0.29778503343375601"/>
          <c:h val="8.684478199579069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100</c:v>
                </c:pt>
                <c:pt idx="2">
                  <c:v>100</c:v>
                </c:pt>
                <c:pt idx="3">
                  <c:v>100</c:v>
                </c:pt>
                <c:pt idx="4">
                  <c:v>100</c:v>
                </c:pt>
              </c:numCache>
            </c:numRef>
          </c:val>
          <c:smooth val="0"/>
          <c:extLst>
            <c:ext xmlns:c16="http://schemas.microsoft.com/office/drawing/2014/chart" uri="{C3380CC4-5D6E-409C-BE32-E72D297353CC}">
              <c16:uniqueId val="{00000000-CA07-44E3-BD23-E02ACB8CE29C}"/>
            </c:ext>
          </c:extLst>
        </c:ser>
        <c:dLbls>
          <c:showLegendKey val="0"/>
          <c:showVal val="0"/>
          <c:showCatName val="0"/>
          <c:showSerName val="0"/>
          <c:showPercent val="0"/>
          <c:showBubbleSize val="0"/>
        </c:dLbls>
        <c:smooth val="0"/>
        <c:axId val="1759326592"/>
        <c:axId val="1759334544"/>
      </c:lineChart>
      <c:catAx>
        <c:axId val="1759326592"/>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59334544"/>
        <c:crosses val="autoZero"/>
        <c:auto val="1"/>
        <c:lblAlgn val="ctr"/>
        <c:lblOffset val="100"/>
        <c:noMultiLvlLbl val="0"/>
      </c:catAx>
      <c:valAx>
        <c:axId val="17593345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crossAx val="1759326592"/>
        <c:crosses val="autoZero"/>
        <c:crossBetween val="between"/>
      </c:valAx>
      <c:spPr>
        <a:noFill/>
        <a:ln>
          <a:noFill/>
        </a:ln>
        <a:effectLst/>
      </c:spPr>
    </c:plotArea>
    <c:legend>
      <c:legendPos val="t"/>
      <c:layout>
        <c:manualLayout>
          <c:xMode val="edge"/>
          <c:yMode val="edge"/>
          <c:x val="0.46722336168727702"/>
          <c:y val="1.45932124785526E-2"/>
          <c:w val="0.29778503343375601"/>
          <c:h val="8.684478199579069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100</c:v>
                </c:pt>
                <c:pt idx="2">
                  <c:v>100</c:v>
                </c:pt>
                <c:pt idx="3">
                  <c:v>100</c:v>
                </c:pt>
                <c:pt idx="4">
                  <c:v>100</c:v>
                </c:pt>
              </c:numCache>
            </c:numRef>
          </c:val>
          <c:smooth val="0"/>
          <c:extLst>
            <c:ext xmlns:c16="http://schemas.microsoft.com/office/drawing/2014/chart" uri="{C3380CC4-5D6E-409C-BE32-E72D297353CC}">
              <c16:uniqueId val="{00000000-7A90-4E51-97C5-F70409DDE204}"/>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95</c:v>
                </c:pt>
                <c:pt idx="2">
                  <c:v>95</c:v>
                </c:pt>
                <c:pt idx="3">
                  <c:v>95</c:v>
                </c:pt>
                <c:pt idx="4">
                  <c:v>95</c:v>
                </c:pt>
              </c:numCache>
            </c:numRef>
          </c:val>
          <c:smooth val="0"/>
          <c:extLst>
            <c:ext xmlns:c16="http://schemas.microsoft.com/office/drawing/2014/chart" uri="{C3380CC4-5D6E-409C-BE32-E72D297353CC}">
              <c16:uniqueId val="{00000001-7A90-4E51-97C5-F70409DDE204}"/>
            </c:ext>
          </c:extLst>
        </c:ser>
        <c:dLbls>
          <c:showLegendKey val="0"/>
          <c:showVal val="0"/>
          <c:showCatName val="0"/>
          <c:showSerName val="0"/>
          <c:showPercent val="0"/>
          <c:showBubbleSize val="0"/>
        </c:dLbls>
        <c:smooth val="0"/>
        <c:axId val="2109231056"/>
        <c:axId val="-2064441472"/>
      </c:lineChart>
      <c:catAx>
        <c:axId val="2109231056"/>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064441472"/>
        <c:crosses val="autoZero"/>
        <c:auto val="1"/>
        <c:lblAlgn val="ctr"/>
        <c:lblOffset val="100"/>
        <c:noMultiLvlLbl val="0"/>
      </c:catAx>
      <c:valAx>
        <c:axId val="-20644414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2109231056"/>
        <c:crosses val="autoZero"/>
        <c:crossBetween val="between"/>
      </c:valAx>
      <c:spPr>
        <a:noFill/>
        <a:ln>
          <a:noFill/>
        </a:ln>
        <a:effectLst/>
      </c:spPr>
    </c:plotArea>
    <c:legend>
      <c:legendPos val="r"/>
      <c:layout>
        <c:manualLayout>
          <c:xMode val="edge"/>
          <c:yMode val="edge"/>
          <c:x val="0.50421471645077998"/>
          <c:y val="2.20513782197568E-2"/>
          <c:w val="0.471292252696078"/>
          <c:h val="0.10073499231730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50</c:v>
                </c:pt>
                <c:pt idx="2">
                  <c:v>50</c:v>
                </c:pt>
                <c:pt idx="3">
                  <c:v>50</c:v>
                </c:pt>
                <c:pt idx="4">
                  <c:v>50</c:v>
                </c:pt>
              </c:numCache>
            </c:numRef>
          </c:val>
          <c:smooth val="0"/>
          <c:extLst>
            <c:ext xmlns:c16="http://schemas.microsoft.com/office/drawing/2014/chart" uri="{C3380CC4-5D6E-409C-BE32-E72D297353CC}">
              <c16:uniqueId val="{00000000-DA30-41E3-B146-8ECB64B042CF}"/>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45</c:v>
                </c:pt>
                <c:pt idx="2">
                  <c:v>45</c:v>
                </c:pt>
                <c:pt idx="3">
                  <c:v>45</c:v>
                </c:pt>
                <c:pt idx="4">
                  <c:v>45</c:v>
                </c:pt>
              </c:numCache>
            </c:numRef>
          </c:val>
          <c:smooth val="0"/>
          <c:extLst>
            <c:ext xmlns:c16="http://schemas.microsoft.com/office/drawing/2014/chart" uri="{C3380CC4-5D6E-409C-BE32-E72D297353CC}">
              <c16:uniqueId val="{00000001-DA30-41E3-B146-8ECB64B042CF}"/>
            </c:ext>
          </c:extLst>
        </c:ser>
        <c:dLbls>
          <c:showLegendKey val="0"/>
          <c:showVal val="0"/>
          <c:showCatName val="0"/>
          <c:showSerName val="0"/>
          <c:showPercent val="0"/>
          <c:showBubbleSize val="0"/>
        </c:dLbls>
        <c:smooth val="0"/>
        <c:axId val="1758873328"/>
        <c:axId val="1758881280"/>
      </c:lineChart>
      <c:catAx>
        <c:axId val="1758873328"/>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58881280"/>
        <c:crosses val="autoZero"/>
        <c:auto val="1"/>
        <c:lblAlgn val="ctr"/>
        <c:lblOffset val="100"/>
        <c:noMultiLvlLbl val="0"/>
      </c:catAx>
      <c:valAx>
        <c:axId val="1758881280"/>
        <c:scaling>
          <c:orientation val="minMax"/>
          <c:max val="1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Stored Resources</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58873328"/>
        <c:crosses val="autoZero"/>
        <c:crossBetween val="between"/>
      </c:valAx>
      <c:spPr>
        <a:noFill/>
        <a:ln>
          <a:noFill/>
        </a:ln>
        <a:effectLst/>
      </c:spPr>
    </c:plotArea>
    <c:legend>
      <c:legendPos val="r"/>
      <c:layout>
        <c:manualLayout>
          <c:xMode val="edge"/>
          <c:yMode val="edge"/>
          <c:x val="0.50421471645077998"/>
          <c:y val="2.20513782197568E-2"/>
          <c:w val="0.471292252696078"/>
          <c:h val="0.10073499231730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100</c:v>
                </c:pt>
                <c:pt idx="2">
                  <c:v>100</c:v>
                </c:pt>
                <c:pt idx="3">
                  <c:v>100</c:v>
                </c:pt>
                <c:pt idx="4">
                  <c:v>100</c:v>
                </c:pt>
              </c:numCache>
            </c:numRef>
          </c:val>
          <c:smooth val="0"/>
          <c:extLst>
            <c:ext xmlns:c16="http://schemas.microsoft.com/office/drawing/2014/chart" uri="{C3380CC4-5D6E-409C-BE32-E72D297353CC}">
              <c16:uniqueId val="{00000000-6534-4E57-97B8-494A5D41BE07}"/>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95</c:v>
                </c:pt>
                <c:pt idx="2">
                  <c:v>95</c:v>
                </c:pt>
                <c:pt idx="3">
                  <c:v>95</c:v>
                </c:pt>
                <c:pt idx="4">
                  <c:v>95</c:v>
                </c:pt>
              </c:numCache>
            </c:numRef>
          </c:val>
          <c:smooth val="0"/>
          <c:extLst>
            <c:ext xmlns:c16="http://schemas.microsoft.com/office/drawing/2014/chart" uri="{C3380CC4-5D6E-409C-BE32-E72D297353CC}">
              <c16:uniqueId val="{00000001-6534-4E57-97B8-494A5D41BE07}"/>
            </c:ext>
          </c:extLst>
        </c:ser>
        <c:dLbls>
          <c:showLegendKey val="0"/>
          <c:showVal val="0"/>
          <c:showCatName val="0"/>
          <c:showSerName val="0"/>
          <c:showPercent val="0"/>
          <c:showBubbleSize val="0"/>
        </c:dLbls>
        <c:smooth val="0"/>
        <c:axId val="1758936400"/>
        <c:axId val="1758944352"/>
      </c:lineChart>
      <c:catAx>
        <c:axId val="1758936400"/>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58944352"/>
        <c:crosses val="autoZero"/>
        <c:auto val="1"/>
        <c:lblAlgn val="ctr"/>
        <c:lblOffset val="100"/>
        <c:noMultiLvlLbl val="0"/>
      </c:catAx>
      <c:valAx>
        <c:axId val="17589443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crossAx val="1758936400"/>
        <c:crosses val="autoZero"/>
        <c:crossBetween val="between"/>
      </c:valAx>
      <c:spPr>
        <a:noFill/>
        <a:ln>
          <a:noFill/>
        </a:ln>
        <a:effectLst/>
      </c:spPr>
    </c:plotArea>
    <c:legend>
      <c:legendPos val="t"/>
      <c:layout>
        <c:manualLayout>
          <c:xMode val="edge"/>
          <c:yMode val="edge"/>
          <c:x val="0.46722336168727702"/>
          <c:y val="1.45932124785526E-2"/>
          <c:w val="0.29778503343375601"/>
          <c:h val="8.684478199579069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50</c:v>
                </c:pt>
                <c:pt idx="2">
                  <c:v>50</c:v>
                </c:pt>
                <c:pt idx="3">
                  <c:v>50</c:v>
                </c:pt>
                <c:pt idx="4">
                  <c:v>50</c:v>
                </c:pt>
              </c:numCache>
            </c:numRef>
          </c:val>
          <c:smooth val="0"/>
          <c:extLst>
            <c:ext xmlns:c16="http://schemas.microsoft.com/office/drawing/2014/chart" uri="{C3380CC4-5D6E-409C-BE32-E72D297353CC}">
              <c16:uniqueId val="{00000000-FDE1-4DC0-8445-677C9F3EC2C3}"/>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45</c:v>
                </c:pt>
                <c:pt idx="2">
                  <c:v>45</c:v>
                </c:pt>
                <c:pt idx="3">
                  <c:v>45</c:v>
                </c:pt>
                <c:pt idx="4">
                  <c:v>45</c:v>
                </c:pt>
              </c:numCache>
            </c:numRef>
          </c:val>
          <c:smooth val="0"/>
          <c:extLst>
            <c:ext xmlns:c16="http://schemas.microsoft.com/office/drawing/2014/chart" uri="{C3380CC4-5D6E-409C-BE32-E72D297353CC}">
              <c16:uniqueId val="{00000001-FDE1-4DC0-8445-677C9F3EC2C3}"/>
            </c:ext>
          </c:extLst>
        </c:ser>
        <c:dLbls>
          <c:showLegendKey val="0"/>
          <c:showVal val="0"/>
          <c:showCatName val="0"/>
          <c:showSerName val="0"/>
          <c:showPercent val="0"/>
          <c:showBubbleSize val="0"/>
        </c:dLbls>
        <c:smooth val="0"/>
        <c:axId val="2108759088"/>
        <c:axId val="2142428208"/>
      </c:lineChart>
      <c:catAx>
        <c:axId val="2108759088"/>
        <c:scaling>
          <c:orientation val="minMax"/>
        </c:scaling>
        <c:delete val="1"/>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lumMod val="65000"/>
                        <a:lumOff val="35000"/>
                      </a:schemeClr>
                    </a:solidFill>
                    <a:latin typeface="+mn-lt"/>
                    <a:ea typeface="+mn-ea"/>
                    <a:cs typeface="+mn-cs"/>
                  </a:defRPr>
                </a:pPr>
                <a:r>
                  <a:rPr lang="en-US" sz="2400" b="1" dirty="0">
                    <a:solidFill>
                      <a:schemeClr val="tx1">
                        <a:lumMod val="65000"/>
                        <a:lumOff val="35000"/>
                      </a:schemeClr>
                    </a:solidFill>
                    <a:effectLst/>
                  </a:rPr>
                  <a:t>Time</a:t>
                </a:r>
                <a:r>
                  <a:rPr lang="en-US" sz="2400" b="1" dirty="0">
                    <a:solidFill>
                      <a:schemeClr val="tx1">
                        <a:lumMod val="65000"/>
                        <a:lumOff val="35000"/>
                      </a:schemeClr>
                    </a:solidFill>
                  </a:rPr>
                  <a:t> </a:t>
                </a: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142428208"/>
        <c:crosses val="autoZero"/>
        <c:auto val="1"/>
        <c:lblAlgn val="ctr"/>
        <c:lblOffset val="100"/>
        <c:noMultiLvlLbl val="0"/>
      </c:catAx>
      <c:valAx>
        <c:axId val="2142428208"/>
        <c:scaling>
          <c:orientation val="minMax"/>
          <c:max val="1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Stored Resources</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2108759088"/>
        <c:crosses val="autoZero"/>
        <c:crossBetween val="between"/>
      </c:valAx>
      <c:spPr>
        <a:noFill/>
        <a:ln>
          <a:noFill/>
        </a:ln>
        <a:effectLst/>
      </c:spPr>
    </c:plotArea>
    <c:legend>
      <c:legendPos val="r"/>
      <c:layout>
        <c:manualLayout>
          <c:xMode val="edge"/>
          <c:yMode val="edge"/>
          <c:x val="0.50421471645077998"/>
          <c:y val="2.20513782197568E-2"/>
          <c:w val="0.471292252696078"/>
          <c:h val="0.10073499231730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100</c:v>
                </c:pt>
                <c:pt idx="2">
                  <c:v>100</c:v>
                </c:pt>
                <c:pt idx="3">
                  <c:v>100</c:v>
                </c:pt>
                <c:pt idx="4">
                  <c:v>100</c:v>
                </c:pt>
              </c:numCache>
            </c:numRef>
          </c:val>
          <c:smooth val="0"/>
          <c:extLst>
            <c:ext xmlns:c16="http://schemas.microsoft.com/office/drawing/2014/chart" uri="{C3380CC4-5D6E-409C-BE32-E72D297353CC}">
              <c16:uniqueId val="{00000000-FFCC-4DE0-9B70-166908BF150A}"/>
            </c:ext>
          </c:extLst>
        </c:ser>
        <c:ser>
          <c:idx val="1"/>
          <c:order val="1"/>
          <c:tx>
            <c:strRef>
              <c:f>Sheet1!$C$1</c:f>
              <c:strCache>
                <c:ptCount val="1"/>
                <c:pt idx="0">
                  <c:v>BE</c:v>
                </c:pt>
              </c:strCache>
            </c:strRef>
          </c:tx>
          <c:spPr>
            <a:ln w="127000" cap="rnd">
              <a:solidFill>
                <a:schemeClr val="accent2"/>
              </a:solidFill>
              <a:round/>
            </a:ln>
            <a:effectLst/>
          </c:spPr>
          <c:marker>
            <c:symbol val="none"/>
          </c:marker>
          <c:cat>
            <c:numRef>
              <c:f>Sheet1!$A$2:$A$6</c:f>
              <c:numCache>
                <c:formatCode>General</c:formatCode>
                <c:ptCount val="5"/>
              </c:numCache>
            </c:numRef>
          </c:cat>
          <c:val>
            <c:numRef>
              <c:f>Sheet1!$C$2:$C$6</c:f>
              <c:numCache>
                <c:formatCode>General</c:formatCode>
                <c:ptCount val="5"/>
                <c:pt idx="0">
                  <c:v>0</c:v>
                </c:pt>
                <c:pt idx="1">
                  <c:v>75</c:v>
                </c:pt>
                <c:pt idx="2">
                  <c:v>75</c:v>
                </c:pt>
                <c:pt idx="3">
                  <c:v>75</c:v>
                </c:pt>
                <c:pt idx="4">
                  <c:v>75</c:v>
                </c:pt>
              </c:numCache>
            </c:numRef>
          </c:val>
          <c:smooth val="0"/>
          <c:extLst>
            <c:ext xmlns:c16="http://schemas.microsoft.com/office/drawing/2014/chart" uri="{C3380CC4-5D6E-409C-BE32-E72D297353CC}">
              <c16:uniqueId val="{00000001-FFCC-4DE0-9B70-166908BF150A}"/>
            </c:ext>
          </c:extLst>
        </c:ser>
        <c:dLbls>
          <c:showLegendKey val="0"/>
          <c:showVal val="0"/>
          <c:showCatName val="0"/>
          <c:showSerName val="0"/>
          <c:showPercent val="0"/>
          <c:showBubbleSize val="0"/>
        </c:dLbls>
        <c:smooth val="0"/>
        <c:axId val="2109258864"/>
        <c:axId val="-2018347936"/>
      </c:lineChart>
      <c:catAx>
        <c:axId val="2109258864"/>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018347936"/>
        <c:crosses val="autoZero"/>
        <c:auto val="1"/>
        <c:lblAlgn val="ctr"/>
        <c:lblOffset val="100"/>
        <c:noMultiLvlLbl val="0"/>
      </c:catAx>
      <c:valAx>
        <c:axId val="-20183479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crossAx val="2109258864"/>
        <c:crosses val="autoZero"/>
        <c:crossBetween val="between"/>
      </c:valAx>
      <c:spPr>
        <a:noFill/>
        <a:ln>
          <a:noFill/>
        </a:ln>
        <a:effectLst/>
      </c:spPr>
    </c:plotArea>
    <c:legend>
      <c:legendPos val="t"/>
      <c:layout>
        <c:manualLayout>
          <c:xMode val="edge"/>
          <c:yMode val="edge"/>
          <c:x val="0.46722336168727702"/>
          <c:y val="1.45932124785526E-2"/>
          <c:w val="0.29778503343375601"/>
          <c:h val="8.6844781995790696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8155620956065"/>
          <c:y val="4.5520303130478897E-2"/>
          <c:w val="0.70904949742582701"/>
          <c:h val="0.85221065726520295"/>
        </c:manualLayout>
      </c:layout>
      <c:barChart>
        <c:barDir val="col"/>
        <c:grouping val="clustered"/>
        <c:varyColors val="0"/>
        <c:ser>
          <c:idx val="0"/>
          <c:order val="0"/>
          <c:tx>
            <c:strRef>
              <c:f>Sheet1!$B$1</c:f>
              <c:strCache>
                <c:ptCount val="1"/>
                <c:pt idx="0">
                  <c:v>Dry Weight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plus"/>
            <c:errValType val="stdErr"/>
            <c:noEndCap val="0"/>
            <c:spPr>
              <a:noFill/>
              <a:ln w="28575" cap="flat" cmpd="sng" algn="ctr">
                <a:solidFill>
                  <a:schemeClr val="tx1">
                    <a:lumMod val="65000"/>
                    <a:lumOff val="35000"/>
                  </a:schemeClr>
                </a:solidFill>
                <a:round/>
              </a:ln>
              <a:effectLst/>
            </c:spPr>
          </c:errBars>
          <c:cat>
            <c:strRef>
              <c:f>Sheet1!$A$2:$A$3</c:f>
              <c:strCache>
                <c:ptCount val="2"/>
                <c:pt idx="0">
                  <c:v>Diapause</c:v>
                </c:pt>
                <c:pt idx="1">
                  <c:v>Non-diapause</c:v>
                </c:pt>
              </c:strCache>
            </c:strRef>
          </c:cat>
          <c:val>
            <c:numRef>
              <c:f>Sheet1!$B$2:$B$3</c:f>
              <c:numCache>
                <c:formatCode>0.000</c:formatCode>
                <c:ptCount val="2"/>
                <c:pt idx="0">
                  <c:v>3.5459999999999998E-2</c:v>
                </c:pt>
                <c:pt idx="1">
                  <c:v>2.6839999999999999E-2</c:v>
                </c:pt>
              </c:numCache>
            </c:numRef>
          </c:val>
          <c:extLst>
            <c:ext xmlns:c16="http://schemas.microsoft.com/office/drawing/2014/chart" uri="{C3380CC4-5D6E-409C-BE32-E72D297353CC}">
              <c16:uniqueId val="{00000000-7210-475B-9700-D748FBFCAF7C}"/>
            </c:ext>
          </c:extLst>
        </c:ser>
        <c:dLbls>
          <c:dLblPos val="inEnd"/>
          <c:showLegendKey val="0"/>
          <c:showVal val="1"/>
          <c:showCatName val="0"/>
          <c:showSerName val="0"/>
          <c:showPercent val="0"/>
          <c:showBubbleSize val="0"/>
        </c:dLbls>
        <c:gapWidth val="219"/>
        <c:overlap val="-27"/>
        <c:axId val="1757462240"/>
        <c:axId val="-2059789120"/>
      </c:barChart>
      <c:catAx>
        <c:axId val="175746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9789120"/>
        <c:crosses val="autoZero"/>
        <c:auto val="1"/>
        <c:lblAlgn val="ctr"/>
        <c:lblOffset val="100"/>
        <c:noMultiLvlLbl val="0"/>
      </c:catAx>
      <c:valAx>
        <c:axId val="-2059789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Lipid Mass (g)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746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43643215037599"/>
          <c:y val="4.5520303130478897E-2"/>
          <c:w val="0.69100360818749496"/>
          <c:h val="0.85221065726520295"/>
        </c:manualLayout>
      </c:layout>
      <c:barChart>
        <c:barDir val="col"/>
        <c:grouping val="clustered"/>
        <c:varyColors val="0"/>
        <c:ser>
          <c:idx val="0"/>
          <c:order val="0"/>
          <c:tx>
            <c:strRef>
              <c:f>Sheet1!$B$1</c:f>
              <c:strCache>
                <c:ptCount val="1"/>
                <c:pt idx="0">
                  <c:v>lipid weight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plus"/>
            <c:errValType val="stdErr"/>
            <c:noEndCap val="0"/>
            <c:spPr>
              <a:noFill/>
              <a:ln w="38100" cap="flat" cmpd="sng" algn="ctr">
                <a:solidFill>
                  <a:schemeClr val="tx1">
                    <a:lumMod val="65000"/>
                    <a:lumOff val="35000"/>
                  </a:schemeClr>
                </a:solidFill>
                <a:round/>
              </a:ln>
              <a:effectLst/>
            </c:spPr>
          </c:errBars>
          <c:cat>
            <c:strRef>
              <c:f>Sheet1!$A$2:$A$3</c:f>
              <c:strCache>
                <c:ptCount val="2"/>
                <c:pt idx="0">
                  <c:v>Diapause</c:v>
                </c:pt>
                <c:pt idx="1">
                  <c:v>Non-diapause</c:v>
                </c:pt>
              </c:strCache>
            </c:strRef>
          </c:cat>
          <c:val>
            <c:numRef>
              <c:f>Sheet1!$B$2:$B$3</c:f>
              <c:numCache>
                <c:formatCode>0.000</c:formatCode>
                <c:ptCount val="2"/>
                <c:pt idx="0">
                  <c:v>4.1099999999999998E-2</c:v>
                </c:pt>
                <c:pt idx="1">
                  <c:v>1.272E-2</c:v>
                </c:pt>
              </c:numCache>
            </c:numRef>
          </c:val>
          <c:extLst>
            <c:ext xmlns:c16="http://schemas.microsoft.com/office/drawing/2014/chart" uri="{C3380CC4-5D6E-409C-BE32-E72D297353CC}">
              <c16:uniqueId val="{00000000-8E92-4F76-87E1-505070DDA4B9}"/>
            </c:ext>
          </c:extLst>
        </c:ser>
        <c:dLbls>
          <c:dLblPos val="inEnd"/>
          <c:showLegendKey val="0"/>
          <c:showVal val="1"/>
          <c:showCatName val="0"/>
          <c:showSerName val="0"/>
          <c:showPercent val="0"/>
          <c:showBubbleSize val="0"/>
        </c:dLbls>
        <c:gapWidth val="219"/>
        <c:overlap val="-27"/>
        <c:axId val="1759123920"/>
        <c:axId val="1759128576"/>
      </c:barChart>
      <c:catAx>
        <c:axId val="175912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128576"/>
        <c:crosses val="autoZero"/>
        <c:auto val="1"/>
        <c:lblAlgn val="ctr"/>
        <c:lblOffset val="100"/>
        <c:noMultiLvlLbl val="0"/>
      </c:catAx>
      <c:valAx>
        <c:axId val="1759128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Lipid Mass (g)</a:t>
                </a:r>
              </a:p>
            </c:rich>
          </c:tx>
          <c:layout>
            <c:manualLayout>
              <c:xMode val="edge"/>
              <c:yMode val="edge"/>
              <c:x val="3.5242791551835101E-2"/>
              <c:y val="0.3414287419770810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9123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873015873015901E-2"/>
          <c:y val="3.7942352444236702E-2"/>
          <c:w val="0.89054598175228095"/>
          <c:h val="0.801342483622279"/>
        </c:manualLayout>
      </c:layout>
      <c:lineChart>
        <c:grouping val="standard"/>
        <c:varyColors val="0"/>
        <c:ser>
          <c:idx val="0"/>
          <c:order val="0"/>
          <c:tx>
            <c:strRef>
              <c:f>Sheet1!$B$1</c:f>
              <c:strCache>
                <c:ptCount val="1"/>
                <c:pt idx="0">
                  <c:v>UZ</c:v>
                </c:pt>
              </c:strCache>
            </c:strRef>
          </c:tx>
          <c:spPr>
            <a:ln w="127000" cap="rnd">
              <a:solidFill>
                <a:schemeClr val="bg2">
                  <a:lumMod val="75000"/>
                </a:schemeClr>
              </a:solidFill>
              <a:round/>
            </a:ln>
            <a:effectLst/>
          </c:spPr>
          <c:marker>
            <c:symbol val="none"/>
          </c:marker>
          <c:cat>
            <c:numRef>
              <c:f>Sheet1!$A$2:$A$6</c:f>
              <c:numCache>
                <c:formatCode>General</c:formatCode>
                <c:ptCount val="5"/>
              </c:numCache>
            </c:numRef>
          </c:cat>
          <c:val>
            <c:numRef>
              <c:f>Sheet1!$B$2:$B$6</c:f>
              <c:numCache>
                <c:formatCode>General</c:formatCode>
                <c:ptCount val="5"/>
                <c:pt idx="0">
                  <c:v>0</c:v>
                </c:pt>
                <c:pt idx="1">
                  <c:v>50</c:v>
                </c:pt>
                <c:pt idx="2">
                  <c:v>50</c:v>
                </c:pt>
                <c:pt idx="3">
                  <c:v>50</c:v>
                </c:pt>
                <c:pt idx="4">
                  <c:v>50</c:v>
                </c:pt>
              </c:numCache>
            </c:numRef>
          </c:val>
          <c:smooth val="0"/>
          <c:extLst>
            <c:ext xmlns:c16="http://schemas.microsoft.com/office/drawing/2014/chart" uri="{C3380CC4-5D6E-409C-BE32-E72D297353CC}">
              <c16:uniqueId val="{00000000-B755-43D5-97EE-39E3B4B2B6FD}"/>
            </c:ext>
          </c:extLst>
        </c:ser>
        <c:dLbls>
          <c:showLegendKey val="0"/>
          <c:showVal val="0"/>
          <c:showCatName val="0"/>
          <c:showSerName val="0"/>
          <c:showPercent val="0"/>
          <c:showBubbleSize val="0"/>
        </c:dLbls>
        <c:smooth val="0"/>
        <c:axId val="1759263568"/>
        <c:axId val="1759271520"/>
      </c:lineChart>
      <c:catAx>
        <c:axId val="1759263568"/>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1" dirty="0"/>
                  <a:t>Time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59271520"/>
        <c:crosses val="autoZero"/>
        <c:auto val="1"/>
        <c:lblAlgn val="ctr"/>
        <c:lblOffset val="100"/>
        <c:noMultiLvlLbl val="0"/>
      </c:catAx>
      <c:valAx>
        <c:axId val="1759271520"/>
        <c:scaling>
          <c:orientation val="minMax"/>
          <c:max val="1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Stored</a:t>
                </a:r>
                <a:r>
                  <a:rPr lang="en-US" sz="2400" b="1" baseline="0" dirty="0"/>
                  <a:t> </a:t>
                </a:r>
                <a:r>
                  <a:rPr lang="en-US" sz="2400" b="1" dirty="0"/>
                  <a:t>Resources</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759263568"/>
        <c:crosses val="autoZero"/>
        <c:crossBetween val="between"/>
      </c:valAx>
      <c:spPr>
        <a:noFill/>
        <a:ln>
          <a:noFill/>
        </a:ln>
        <a:effectLst/>
      </c:spPr>
    </c:plotArea>
    <c:legend>
      <c:legendPos val="r"/>
      <c:layout>
        <c:manualLayout>
          <c:xMode val="edge"/>
          <c:yMode val="edge"/>
          <c:x val="0.50421471645077998"/>
          <c:y val="2.20513782197568E-2"/>
          <c:w val="0.471292252696078"/>
          <c:h val="0.10073499231730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F92F489C-71FF-A541-9035-CC08BCABD453}">
      <dgm:prSet/>
      <dgm:spPr/>
      <dgm:t>
        <a:bodyPr/>
        <a:lstStyle/>
        <a:p>
          <a:pPr rtl="0"/>
          <a:r>
            <a:rPr lang="en-US" dirty="0"/>
            <a:t>Outline</a:t>
          </a:r>
        </a:p>
      </dgm:t>
    </dgm:pt>
    <dgm:pt modelId="{84D43D37-5960-AB45-98F7-ACFF6883C1C9}" type="parTrans" cxnId="{18641E37-76D1-964D-9F0B-E17BA834A3BF}">
      <dgm:prSet/>
      <dgm:spPr/>
      <dgm:t>
        <a:bodyPr/>
        <a:lstStyle/>
        <a:p>
          <a:endParaRPr lang="en-US"/>
        </a:p>
      </dgm:t>
    </dgm:pt>
    <dgm:pt modelId="{0BF9B93E-41CE-D64F-8BD9-FC14372027ED}" type="sibTrans" cxnId="{18641E37-76D1-964D-9F0B-E17BA834A3BF}">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56DE290C-364F-E044-B4C8-5ECF2DEF1367}" type="pres">
      <dgm:prSet presAssocID="{F92F489C-71FF-A541-9035-CC08BCABD453}" presName="parTxOnly" presStyleLbl="node1" presStyleIdx="0" presStyleCnt="1">
        <dgm:presLayoutVars>
          <dgm:bulletEnabled val="1"/>
        </dgm:presLayoutVars>
      </dgm:prSet>
      <dgm:spPr/>
    </dgm:pt>
  </dgm:ptLst>
  <dgm:cxnLst>
    <dgm:cxn modelId="{18641E37-76D1-964D-9F0B-E17BA834A3BF}" srcId="{07AE7333-ECE1-A44D-AD35-91B80F7F69A2}" destId="{F92F489C-71FF-A541-9035-CC08BCABD453}" srcOrd="0" destOrd="0" parTransId="{84D43D37-5960-AB45-98F7-ACFF6883C1C9}" sibTransId="{0BF9B93E-41CE-D64F-8BD9-FC14372027ED}"/>
    <dgm:cxn modelId="{CC212598-8E0E-9842-8C22-35F3D1E28219}" type="presOf" srcId="{F92F489C-71FF-A541-9035-CC08BCABD453}" destId="{56DE290C-364F-E044-B4C8-5ECF2DEF1367}" srcOrd="0" destOrd="0" presId="urn:microsoft.com/office/officeart/2005/8/layout/hChevron3"/>
    <dgm:cxn modelId="{86B16CB5-4808-A24E-A1F0-E17777C29D1F}" type="presOf" srcId="{07AE7333-ECE1-A44D-AD35-91B80F7F69A2}" destId="{FBB1425A-7669-544D-A820-E6D923FDF7DC}" srcOrd="0" destOrd="0" presId="urn:microsoft.com/office/officeart/2005/8/layout/hChevron3"/>
    <dgm:cxn modelId="{36B4084A-BCE9-D744-A5A6-B989D9EDE878}" type="presParOf" srcId="{FBB1425A-7669-544D-A820-E6D923FDF7DC}" destId="{56DE290C-364F-E044-B4C8-5ECF2DEF1367}"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F92F489C-71FF-A541-9035-CC08BCABD453}">
      <dgm:prSet/>
      <dgm:spPr/>
      <dgm:t>
        <a:bodyPr/>
        <a:lstStyle/>
        <a:p>
          <a:pPr rtl="0"/>
          <a:r>
            <a:rPr lang="en-US" dirty="0"/>
            <a:t>Environment</a:t>
          </a:r>
        </a:p>
      </dgm:t>
    </dgm:pt>
    <dgm:pt modelId="{84D43D37-5960-AB45-98F7-ACFF6883C1C9}" type="parTrans" cxnId="{18641E37-76D1-964D-9F0B-E17BA834A3BF}">
      <dgm:prSet/>
      <dgm:spPr/>
      <dgm:t>
        <a:bodyPr/>
        <a:lstStyle/>
        <a:p>
          <a:endParaRPr lang="en-US"/>
        </a:p>
      </dgm:t>
    </dgm:pt>
    <dgm:pt modelId="{0BF9B93E-41CE-D64F-8BD9-FC14372027ED}" type="sibTrans" cxnId="{18641E37-76D1-964D-9F0B-E17BA834A3BF}">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56DE290C-364F-E044-B4C8-5ECF2DEF1367}" type="pres">
      <dgm:prSet presAssocID="{F92F489C-71FF-A541-9035-CC08BCABD453}" presName="parTxOnly" presStyleLbl="node1" presStyleIdx="0" presStyleCnt="1">
        <dgm:presLayoutVars>
          <dgm:bulletEnabled val="1"/>
        </dgm:presLayoutVars>
      </dgm:prSet>
      <dgm:spPr/>
    </dgm:pt>
  </dgm:ptLst>
  <dgm:cxnLst>
    <dgm:cxn modelId="{18641E37-76D1-964D-9F0B-E17BA834A3BF}" srcId="{07AE7333-ECE1-A44D-AD35-91B80F7F69A2}" destId="{F92F489C-71FF-A541-9035-CC08BCABD453}" srcOrd="0" destOrd="0" parTransId="{84D43D37-5960-AB45-98F7-ACFF6883C1C9}" sibTransId="{0BF9B93E-41CE-D64F-8BD9-FC14372027ED}"/>
    <dgm:cxn modelId="{F0714C51-0690-454B-BD83-F029F8AD8503}" type="presOf" srcId="{07AE7333-ECE1-A44D-AD35-91B80F7F69A2}" destId="{FBB1425A-7669-544D-A820-E6D923FDF7DC}" srcOrd="0" destOrd="0" presId="urn:microsoft.com/office/officeart/2005/8/layout/hChevron3"/>
    <dgm:cxn modelId="{24E103F7-D129-4441-B696-CBB0AE56395D}" type="presOf" srcId="{F92F489C-71FF-A541-9035-CC08BCABD453}" destId="{56DE290C-364F-E044-B4C8-5ECF2DEF1367}" srcOrd="0" destOrd="0" presId="urn:microsoft.com/office/officeart/2005/8/layout/hChevron3"/>
    <dgm:cxn modelId="{0A899D8D-24EB-A142-8710-D5F2CC1A0DBB}" type="presParOf" srcId="{FBB1425A-7669-544D-A820-E6D923FDF7DC}" destId="{56DE290C-364F-E044-B4C8-5ECF2DEF1367}"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F92F489C-71FF-A541-9035-CC08BCABD453}">
      <dgm:prSet/>
      <dgm:spPr/>
      <dgm:t>
        <a:bodyPr/>
        <a:lstStyle/>
        <a:p>
          <a:pPr rtl="0"/>
          <a:r>
            <a:rPr lang="en-US" dirty="0"/>
            <a:t>European corn borer</a:t>
          </a:r>
        </a:p>
      </dgm:t>
    </dgm:pt>
    <dgm:pt modelId="{84D43D37-5960-AB45-98F7-ACFF6883C1C9}" type="parTrans" cxnId="{18641E37-76D1-964D-9F0B-E17BA834A3BF}">
      <dgm:prSet/>
      <dgm:spPr/>
      <dgm:t>
        <a:bodyPr/>
        <a:lstStyle/>
        <a:p>
          <a:endParaRPr lang="en-US"/>
        </a:p>
      </dgm:t>
    </dgm:pt>
    <dgm:pt modelId="{0BF9B93E-41CE-D64F-8BD9-FC14372027ED}" type="sibTrans" cxnId="{18641E37-76D1-964D-9F0B-E17BA834A3BF}">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56DE290C-364F-E044-B4C8-5ECF2DEF1367}" type="pres">
      <dgm:prSet presAssocID="{F92F489C-71FF-A541-9035-CC08BCABD453}" presName="parTxOnly" presStyleLbl="node1" presStyleIdx="0" presStyleCnt="1">
        <dgm:presLayoutVars>
          <dgm:bulletEnabled val="1"/>
        </dgm:presLayoutVars>
      </dgm:prSet>
      <dgm:spPr/>
    </dgm:pt>
  </dgm:ptLst>
  <dgm:cxnLst>
    <dgm:cxn modelId="{18641E37-76D1-964D-9F0B-E17BA834A3BF}" srcId="{07AE7333-ECE1-A44D-AD35-91B80F7F69A2}" destId="{F92F489C-71FF-A541-9035-CC08BCABD453}" srcOrd="0" destOrd="0" parTransId="{84D43D37-5960-AB45-98F7-ACFF6883C1C9}" sibTransId="{0BF9B93E-41CE-D64F-8BD9-FC14372027ED}"/>
    <dgm:cxn modelId="{E799838F-3743-F646-8D56-81B96FF79800}" type="presOf" srcId="{07AE7333-ECE1-A44D-AD35-91B80F7F69A2}" destId="{FBB1425A-7669-544D-A820-E6D923FDF7DC}" srcOrd="0" destOrd="0" presId="urn:microsoft.com/office/officeart/2005/8/layout/hChevron3"/>
    <dgm:cxn modelId="{6F7CF1C1-0A78-1A44-BFA1-D13019C2CF17}" type="presOf" srcId="{F92F489C-71FF-A541-9035-CC08BCABD453}" destId="{56DE290C-364F-E044-B4C8-5ECF2DEF1367}" srcOrd="0" destOrd="0" presId="urn:microsoft.com/office/officeart/2005/8/layout/hChevron3"/>
    <dgm:cxn modelId="{1D97904A-3857-B143-A248-BA008D073960}" type="presParOf" srcId="{FBB1425A-7669-544D-A820-E6D923FDF7DC}" destId="{56DE290C-364F-E044-B4C8-5ECF2DEF1367}"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15081B3B-E849-CC4C-9285-01A4F2EAD5CD}" type="presOf" srcId="{A51A1182-8056-FA44-B819-05326E250AC0}" destId="{6E9FD6EF-4B46-4648-A2A4-A1C9885D1903}" srcOrd="0" destOrd="0" presId="urn:microsoft.com/office/officeart/2005/8/layout/cycle3"/>
    <dgm:cxn modelId="{3AE2AD48-7870-9E47-B35A-E04FC12003F1}" type="presOf" srcId="{BF131ED2-5762-8241-9D60-60C060DE2ACE}" destId="{B015403A-2826-7B41-BB08-3C5C2C3EEF7E}" srcOrd="0" destOrd="0" presId="urn:microsoft.com/office/officeart/2005/8/layout/cycle3"/>
    <dgm:cxn modelId="{375A636A-9BEB-A44D-943C-8F426053FCE7}" type="presOf" srcId="{7E53D0A4-52CF-AC46-B6EC-C871B8CDAF6F}" destId="{B90B26C3-8AEF-F44D-8BF1-01588DF950A8}" srcOrd="0" destOrd="0" presId="urn:microsoft.com/office/officeart/2005/8/layout/cycle3"/>
    <dgm:cxn modelId="{B1138356-ED60-5743-A317-982FDAC12D7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2CF324E1-6582-F247-A2CA-09FDB359C6CE}" type="presOf" srcId="{7D8970B8-F909-9C48-89F2-DBB6F87F68D9}" destId="{8459AE78-F38E-9042-8458-F10F8CBBABE1}" srcOrd="0" destOrd="0" presId="urn:microsoft.com/office/officeart/2005/8/layout/cycle3"/>
    <dgm:cxn modelId="{EFEB91E6-F68E-CB4B-B0FB-D9DA3723D9B5}" type="presOf" srcId="{C6450ED9-B424-7548-A730-DBCDAA68254F}" destId="{5FA253E2-2AC6-7249-9BAE-D2E1F7A1D947}" srcOrd="0" destOrd="0" presId="urn:microsoft.com/office/officeart/2005/8/layout/cycle3"/>
    <dgm:cxn modelId="{15B5C36C-947D-D846-AD58-6770757F126D}" type="presParOf" srcId="{B90B26C3-8AEF-F44D-8BF1-01588DF950A8}" destId="{CA225C7C-2680-4042-A11E-617B43548FC8}" srcOrd="0" destOrd="0" presId="urn:microsoft.com/office/officeart/2005/8/layout/cycle3"/>
    <dgm:cxn modelId="{B6AF1489-9DBB-9D46-8914-CA17CA112CDC}" type="presParOf" srcId="{CA225C7C-2680-4042-A11E-617B43548FC8}" destId="{7B4BF964-C111-7F42-8561-266D28C66D1C}" srcOrd="0" destOrd="0" presId="urn:microsoft.com/office/officeart/2005/8/layout/cycle3"/>
    <dgm:cxn modelId="{01EBF3C4-B863-264D-BD00-5087DD05B0FF}" type="presParOf" srcId="{CA225C7C-2680-4042-A11E-617B43548FC8}" destId="{6E9FD6EF-4B46-4648-A2A4-A1C9885D1903}" srcOrd="1" destOrd="0" presId="urn:microsoft.com/office/officeart/2005/8/layout/cycle3"/>
    <dgm:cxn modelId="{C3429EB2-0FF1-A94D-AB3F-F729F6B2519F}" type="presParOf" srcId="{CA225C7C-2680-4042-A11E-617B43548FC8}" destId="{8459AE78-F38E-9042-8458-F10F8CBBABE1}" srcOrd="2" destOrd="0" presId="urn:microsoft.com/office/officeart/2005/8/layout/cycle3"/>
    <dgm:cxn modelId="{32E4185D-8D7D-1543-B124-D5CD2B952D64}" type="presParOf" srcId="{CA225C7C-2680-4042-A11E-617B43548FC8}" destId="{B015403A-2826-7B41-BB08-3C5C2C3EEF7E}" srcOrd="3" destOrd="0" presId="urn:microsoft.com/office/officeart/2005/8/layout/cycle3"/>
    <dgm:cxn modelId="{F9F00A46-8E35-3B47-AF2C-ABC76F2D52E9}"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pt>
    <dgm:pt modelId="{6E9FD6EF-4B46-4648-A2A4-A1C9885D1903}" type="pres">
      <dgm:prSet presAssocID="{A51A1182-8056-FA44-B819-05326E250AC0}" presName="sibTransFirstNode" presStyleLbl="bgShp" presStyleIdx="0" presStyleCnt="1" custScaleX="89869" custLinFactNeighborX="-7079" custLinFactNeighborY="1055"/>
      <dgm:spPr/>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pt>
  </dgm:ptLst>
  <dgm:cxnLst>
    <dgm:cxn modelId="{56B75317-014F-9145-9644-89B49C517A84}" srcId="{7E53D0A4-52CF-AC46-B6EC-C871B8CDAF6F}" destId="{7D8970B8-F909-9C48-89F2-DBB6F87F68D9}" srcOrd="1" destOrd="0" parTransId="{D9E52BEC-A5D3-4448-841A-2FF75136333B}" sibTransId="{D9122C4C-05F1-0C47-B9C6-3843379DE9E9}"/>
    <dgm:cxn modelId="{5B801456-CBED-BB4F-AC72-A7BCF6CDE8D9}"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ECBA77AB-2D0C-5A4C-B3DC-CD2683FCA9B5}"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54ECEC3-3DB5-4E43-B4DA-17B84475D1E5}" type="presOf" srcId="{7D8970B8-F909-9C48-89F2-DBB6F87F68D9}" destId="{8459AE78-F38E-9042-8458-F10F8CBBABE1}" srcOrd="0" destOrd="0" presId="urn:microsoft.com/office/officeart/2005/8/layout/cycle3"/>
    <dgm:cxn modelId="{2A791BD7-8992-A447-8F47-DAD337358B2F}" type="presOf" srcId="{7E53D0A4-52CF-AC46-B6EC-C871B8CDAF6F}" destId="{B90B26C3-8AEF-F44D-8BF1-01588DF950A8}" srcOrd="0" destOrd="0" presId="urn:microsoft.com/office/officeart/2005/8/layout/cycle3"/>
    <dgm:cxn modelId="{1DF892E6-E63F-BD49-BB4C-CCB6319FA156}" type="presOf" srcId="{FE3AAA91-2B7B-984C-90BB-D78B8AF917CA}" destId="{7B4BF964-C111-7F42-8561-266D28C66D1C}" srcOrd="0" destOrd="0" presId="urn:microsoft.com/office/officeart/2005/8/layout/cycle3"/>
    <dgm:cxn modelId="{66F96A2A-B285-3F46-9945-569428BD1250}" type="presParOf" srcId="{B90B26C3-8AEF-F44D-8BF1-01588DF950A8}" destId="{CA225C7C-2680-4042-A11E-617B43548FC8}" srcOrd="0" destOrd="0" presId="urn:microsoft.com/office/officeart/2005/8/layout/cycle3"/>
    <dgm:cxn modelId="{20C9504C-91F3-4248-B477-802C68602C11}" type="presParOf" srcId="{CA225C7C-2680-4042-A11E-617B43548FC8}" destId="{7B4BF964-C111-7F42-8561-266D28C66D1C}" srcOrd="0" destOrd="0" presId="urn:microsoft.com/office/officeart/2005/8/layout/cycle3"/>
    <dgm:cxn modelId="{2C9CC98F-E796-F749-AE97-C6537728B53B}" type="presParOf" srcId="{CA225C7C-2680-4042-A11E-617B43548FC8}" destId="{6E9FD6EF-4B46-4648-A2A4-A1C9885D1903}" srcOrd="1" destOrd="0" presId="urn:microsoft.com/office/officeart/2005/8/layout/cycle3"/>
    <dgm:cxn modelId="{6DA946FF-5F01-EF4B-AF3E-81EE2C4336AA}" type="presParOf" srcId="{CA225C7C-2680-4042-A11E-617B43548FC8}" destId="{8459AE78-F38E-9042-8458-F10F8CBBABE1}" srcOrd="2" destOrd="0" presId="urn:microsoft.com/office/officeart/2005/8/layout/cycle3"/>
    <dgm:cxn modelId="{9859FDCC-5DA4-3F4F-8679-90E2D2F26E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F92F489C-71FF-A541-9035-CC08BCABD453}">
      <dgm:prSet/>
      <dgm:spPr/>
      <dgm:t>
        <a:bodyPr/>
        <a:lstStyle/>
        <a:p>
          <a:pPr rtl="0"/>
          <a:r>
            <a:rPr lang="en-US" dirty="0"/>
            <a:t>Experiment and Predictions</a:t>
          </a:r>
        </a:p>
      </dgm:t>
    </dgm:pt>
    <dgm:pt modelId="{84D43D37-5960-AB45-98F7-ACFF6883C1C9}" type="parTrans" cxnId="{18641E37-76D1-964D-9F0B-E17BA834A3BF}">
      <dgm:prSet/>
      <dgm:spPr/>
      <dgm:t>
        <a:bodyPr/>
        <a:lstStyle/>
        <a:p>
          <a:endParaRPr lang="en-US"/>
        </a:p>
      </dgm:t>
    </dgm:pt>
    <dgm:pt modelId="{0BF9B93E-41CE-D64F-8BD9-FC14372027ED}" type="sibTrans" cxnId="{18641E37-76D1-964D-9F0B-E17BA834A3BF}">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56DE290C-364F-E044-B4C8-5ECF2DEF1367}" type="pres">
      <dgm:prSet presAssocID="{F92F489C-71FF-A541-9035-CC08BCABD453}" presName="parTxOnly" presStyleLbl="node1" presStyleIdx="0" presStyleCnt="1">
        <dgm:presLayoutVars>
          <dgm:bulletEnabled val="1"/>
        </dgm:presLayoutVars>
      </dgm:prSet>
      <dgm:spPr/>
    </dgm:pt>
  </dgm:ptLst>
  <dgm:cxnLst>
    <dgm:cxn modelId="{18641E37-76D1-964D-9F0B-E17BA834A3BF}" srcId="{07AE7333-ECE1-A44D-AD35-91B80F7F69A2}" destId="{F92F489C-71FF-A541-9035-CC08BCABD453}" srcOrd="0" destOrd="0" parTransId="{84D43D37-5960-AB45-98F7-ACFF6883C1C9}" sibTransId="{0BF9B93E-41CE-D64F-8BD9-FC14372027ED}"/>
    <dgm:cxn modelId="{23C1585B-65F6-5249-93D4-3ED56BB27042}" type="presOf" srcId="{F92F489C-71FF-A541-9035-CC08BCABD453}" destId="{56DE290C-364F-E044-B4C8-5ECF2DEF1367}" srcOrd="0" destOrd="0" presId="urn:microsoft.com/office/officeart/2005/8/layout/hChevron3"/>
    <dgm:cxn modelId="{77EB1763-B17F-3648-A9E7-D619BCFF0163}" type="presOf" srcId="{07AE7333-ECE1-A44D-AD35-91B80F7F69A2}" destId="{FBB1425A-7669-544D-A820-E6D923FDF7DC}" srcOrd="0" destOrd="0" presId="urn:microsoft.com/office/officeart/2005/8/layout/hChevron3"/>
    <dgm:cxn modelId="{CA5302E5-C84C-504D-8C6A-6A86D9FA569D}" type="presParOf" srcId="{FBB1425A-7669-544D-A820-E6D923FDF7DC}" destId="{56DE290C-364F-E044-B4C8-5ECF2DEF1367}"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F92F489C-71FF-A541-9035-CC08BCABD453}">
      <dgm:prSet/>
      <dgm:spPr/>
      <dgm:t>
        <a:bodyPr/>
        <a:lstStyle/>
        <a:p>
          <a:pPr rtl="0"/>
          <a:r>
            <a:rPr lang="en-US" dirty="0"/>
            <a:t>Implications</a:t>
          </a:r>
        </a:p>
      </dgm:t>
    </dgm:pt>
    <dgm:pt modelId="{84D43D37-5960-AB45-98F7-ACFF6883C1C9}" type="parTrans" cxnId="{18641E37-76D1-964D-9F0B-E17BA834A3BF}">
      <dgm:prSet/>
      <dgm:spPr/>
      <dgm:t>
        <a:bodyPr/>
        <a:lstStyle/>
        <a:p>
          <a:endParaRPr lang="en-US"/>
        </a:p>
      </dgm:t>
    </dgm:pt>
    <dgm:pt modelId="{0BF9B93E-41CE-D64F-8BD9-FC14372027ED}" type="sibTrans" cxnId="{18641E37-76D1-964D-9F0B-E17BA834A3BF}">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56DE290C-364F-E044-B4C8-5ECF2DEF1367}" type="pres">
      <dgm:prSet presAssocID="{F92F489C-71FF-A541-9035-CC08BCABD453}" presName="parTxOnly" presStyleLbl="node1" presStyleIdx="0" presStyleCnt="1">
        <dgm:presLayoutVars>
          <dgm:bulletEnabled val="1"/>
        </dgm:presLayoutVars>
      </dgm:prSet>
      <dgm:spPr/>
    </dgm:pt>
  </dgm:ptLst>
  <dgm:cxnLst>
    <dgm:cxn modelId="{18641E37-76D1-964D-9F0B-E17BA834A3BF}" srcId="{07AE7333-ECE1-A44D-AD35-91B80F7F69A2}" destId="{F92F489C-71FF-A541-9035-CC08BCABD453}" srcOrd="0" destOrd="0" parTransId="{84D43D37-5960-AB45-98F7-ACFF6883C1C9}" sibTransId="{0BF9B93E-41CE-D64F-8BD9-FC14372027ED}"/>
    <dgm:cxn modelId="{733060CD-62DB-5741-93DC-6128B1078776}" type="presOf" srcId="{F92F489C-71FF-A541-9035-CC08BCABD453}" destId="{56DE290C-364F-E044-B4C8-5ECF2DEF1367}" srcOrd="0" destOrd="0" presId="urn:microsoft.com/office/officeart/2005/8/layout/hChevron3"/>
    <dgm:cxn modelId="{8EE472E7-A52F-1E40-9E31-D9BE3B0FC819}" type="presOf" srcId="{07AE7333-ECE1-A44D-AD35-91B80F7F69A2}" destId="{FBB1425A-7669-544D-A820-E6D923FDF7DC}" srcOrd="0" destOrd="0" presId="urn:microsoft.com/office/officeart/2005/8/layout/hChevron3"/>
    <dgm:cxn modelId="{BFE7369F-170B-A044-BBDF-EF53C8903C5D}" type="presParOf" srcId="{FBB1425A-7669-544D-A820-E6D923FDF7DC}" destId="{56DE290C-364F-E044-B4C8-5ECF2DEF1367}"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C0A84F0D-FC7F-CA41-B201-8DED077E3C2F}">
      <dgm:prSet/>
      <dgm:spPr/>
      <dgm:t>
        <a:bodyPr/>
        <a:lstStyle/>
        <a:p>
          <a:pPr rtl="0"/>
          <a:r>
            <a:rPr lang="en-US" dirty="0"/>
            <a:t>IPM Strategy</a:t>
          </a:r>
        </a:p>
      </dgm:t>
    </dgm:pt>
    <dgm:pt modelId="{0BD83224-8F87-C84C-8FEE-9B8A6748C775}" type="parTrans" cxnId="{89CB242E-521E-C043-AEBF-0E5FE22ED975}">
      <dgm:prSet/>
      <dgm:spPr/>
      <dgm:t>
        <a:bodyPr/>
        <a:lstStyle/>
        <a:p>
          <a:endParaRPr lang="en-US"/>
        </a:p>
      </dgm:t>
    </dgm:pt>
    <dgm:pt modelId="{EC7FFD50-4706-AE4C-8E21-3394CFC519F3}" type="sibTrans" cxnId="{89CB242E-521E-C043-AEBF-0E5FE22ED975}">
      <dgm:prSet/>
      <dgm:spPr/>
      <dgm:t>
        <a:bodyPr/>
        <a:lstStyle/>
        <a:p>
          <a:endParaRPr lang="en-US"/>
        </a:p>
      </dgm:t>
    </dgm:pt>
    <dgm:pt modelId="{3B028D1D-97F5-5246-B942-95495EB59A46}">
      <dgm:prSet/>
      <dgm:spPr/>
      <dgm:t>
        <a:bodyPr/>
        <a:lstStyle/>
        <a:p>
          <a:r>
            <a:rPr lang="en-US" dirty="0"/>
            <a:t>Predicting pest populations</a:t>
          </a:r>
        </a:p>
      </dgm:t>
    </dgm:pt>
    <dgm:pt modelId="{489718F6-92A9-DA4A-ABF0-3C9E4BFE8EC8}" type="sibTrans" cxnId="{1509DD4C-622C-2446-B3AB-C16ED38086FE}">
      <dgm:prSet/>
      <dgm:spPr/>
      <dgm:t>
        <a:bodyPr/>
        <a:lstStyle/>
        <a:p>
          <a:endParaRPr lang="en-US"/>
        </a:p>
      </dgm:t>
    </dgm:pt>
    <dgm:pt modelId="{17C63971-7531-DC49-AE51-55CA76102DD5}" type="parTrans" cxnId="{1509DD4C-622C-2446-B3AB-C16ED38086FE}">
      <dgm:prSet/>
      <dgm:spPr/>
      <dgm:t>
        <a:bodyPr/>
        <a:lstStyle/>
        <a:p>
          <a:endParaRPr lang="en-US"/>
        </a:p>
      </dgm:t>
    </dgm:pt>
    <dgm:pt modelId="{F6A390B0-BE55-B443-A6B1-81E97C24729A}">
      <dgm:prSet/>
      <dgm:spPr/>
      <dgm:t>
        <a:bodyPr/>
        <a:lstStyle/>
        <a:p>
          <a:pPr rtl="0"/>
          <a:r>
            <a:rPr lang="en-US" dirty="0">
              <a:solidFill>
                <a:srgbClr val="DC7936"/>
              </a:solidFill>
            </a:rPr>
            <a:t>Linking energy state to diapause</a:t>
          </a:r>
          <a:endParaRPr lang="en-US" dirty="0"/>
        </a:p>
      </dgm:t>
    </dgm:pt>
    <dgm:pt modelId="{25B331B7-01D7-B04B-A43A-4C2C60A9A4F8}" type="parTrans" cxnId="{C557462E-45BD-974F-9C32-2BE7FA25BBD1}">
      <dgm:prSet/>
      <dgm:spPr/>
      <dgm:t>
        <a:bodyPr/>
        <a:lstStyle/>
        <a:p>
          <a:endParaRPr lang="en-US"/>
        </a:p>
      </dgm:t>
    </dgm:pt>
    <dgm:pt modelId="{7EF64DF7-E566-5143-9660-AF1DCB9F7D6C}" type="sibTrans" cxnId="{C557462E-45BD-974F-9C32-2BE7FA25BBD1}">
      <dgm:prSet/>
      <dgm:spPr/>
      <dgm:t>
        <a:bodyPr/>
        <a:lstStyle/>
        <a:p>
          <a:endParaRPr lang="en-US"/>
        </a:p>
      </dgm:t>
    </dgm:pt>
    <dgm:pt modelId="{25AD38AC-EEF6-2643-88A6-9572A1B62C22}">
      <dgm:prSet/>
      <dgm:spPr/>
      <dgm:t>
        <a:bodyPr/>
        <a:lstStyle/>
        <a:p>
          <a:r>
            <a:rPr lang="en-US" dirty="0">
              <a:solidFill>
                <a:srgbClr val="DC7936"/>
              </a:solidFill>
            </a:rPr>
            <a:t>Finding the minimum energy required to survive diapause</a:t>
          </a:r>
        </a:p>
      </dgm:t>
    </dgm:pt>
    <dgm:pt modelId="{1618A90D-6A8A-6543-AFDE-33228BCE3060}" type="parTrans" cxnId="{E5891FB8-2B3B-464A-B430-987146749FF4}">
      <dgm:prSet/>
      <dgm:spPr/>
      <dgm:t>
        <a:bodyPr/>
        <a:lstStyle/>
        <a:p>
          <a:endParaRPr lang="en-US"/>
        </a:p>
      </dgm:t>
    </dgm:pt>
    <dgm:pt modelId="{5E25E31D-1EE0-304C-9A67-AEC448CB8A9E}" type="sibTrans" cxnId="{E5891FB8-2B3B-464A-B430-987146749FF4}">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CDCDD9FE-1EA9-8745-849B-EB88269AA9A2}" type="pres">
      <dgm:prSet presAssocID="{C0A84F0D-FC7F-CA41-B201-8DED077E3C2F}" presName="parAndChTx" presStyleLbl="node1" presStyleIdx="0" presStyleCnt="2">
        <dgm:presLayoutVars>
          <dgm:bulletEnabled val="1"/>
        </dgm:presLayoutVars>
      </dgm:prSet>
      <dgm:spPr/>
    </dgm:pt>
    <dgm:pt modelId="{2D52E4F6-FE9A-B54A-994C-8C67B970A8BE}" type="pres">
      <dgm:prSet presAssocID="{EC7FFD50-4706-AE4C-8E21-3394CFC519F3}" presName="parAndChSpace" presStyleCnt="0"/>
      <dgm:spPr/>
    </dgm:pt>
    <dgm:pt modelId="{73F13FED-D34A-9742-B393-536DB01FF7A9}" type="pres">
      <dgm:prSet presAssocID="{F6A390B0-BE55-B443-A6B1-81E97C24729A}" presName="parAndChTx" presStyleLbl="node1" presStyleIdx="1" presStyleCnt="2">
        <dgm:presLayoutVars>
          <dgm:bulletEnabled val="1"/>
        </dgm:presLayoutVars>
      </dgm:prSet>
      <dgm:spPr/>
    </dgm:pt>
  </dgm:ptLst>
  <dgm:cxnLst>
    <dgm:cxn modelId="{9ABDC809-175D-0F45-9D68-36B8CE0F936A}" type="presOf" srcId="{3B028D1D-97F5-5246-B942-95495EB59A46}" destId="{CDCDD9FE-1EA9-8745-849B-EB88269AA9A2}" srcOrd="0" destOrd="1" presId="urn:microsoft.com/office/officeart/2005/8/layout/hChevron3"/>
    <dgm:cxn modelId="{89CB242E-521E-C043-AEBF-0E5FE22ED975}" srcId="{07AE7333-ECE1-A44D-AD35-91B80F7F69A2}" destId="{C0A84F0D-FC7F-CA41-B201-8DED077E3C2F}" srcOrd="0" destOrd="0" parTransId="{0BD83224-8F87-C84C-8FEE-9B8A6748C775}" sibTransId="{EC7FFD50-4706-AE4C-8E21-3394CFC519F3}"/>
    <dgm:cxn modelId="{C557462E-45BD-974F-9C32-2BE7FA25BBD1}" srcId="{07AE7333-ECE1-A44D-AD35-91B80F7F69A2}" destId="{F6A390B0-BE55-B443-A6B1-81E97C24729A}" srcOrd="1" destOrd="0" parTransId="{25B331B7-01D7-B04B-A43A-4C2C60A9A4F8}" sibTransId="{7EF64DF7-E566-5143-9660-AF1DCB9F7D6C}"/>
    <dgm:cxn modelId="{E112FB5B-217B-D449-BA5F-1A73649AFE94}" type="presOf" srcId="{F6A390B0-BE55-B443-A6B1-81E97C24729A}" destId="{73F13FED-D34A-9742-B393-536DB01FF7A9}" srcOrd="0" destOrd="0" presId="urn:microsoft.com/office/officeart/2005/8/layout/hChevron3"/>
    <dgm:cxn modelId="{1509DD4C-622C-2446-B3AB-C16ED38086FE}" srcId="{C0A84F0D-FC7F-CA41-B201-8DED077E3C2F}" destId="{3B028D1D-97F5-5246-B942-95495EB59A46}" srcOrd="0" destOrd="0" parTransId="{17C63971-7531-DC49-AE51-55CA76102DD5}" sibTransId="{489718F6-92A9-DA4A-ABF0-3C9E4BFE8EC8}"/>
    <dgm:cxn modelId="{4225268F-C67B-6744-91FF-B453A75B20E4}" type="presOf" srcId="{07AE7333-ECE1-A44D-AD35-91B80F7F69A2}" destId="{FBB1425A-7669-544D-A820-E6D923FDF7DC}" srcOrd="0" destOrd="0" presId="urn:microsoft.com/office/officeart/2005/8/layout/hChevron3"/>
    <dgm:cxn modelId="{ADBA9891-A2FA-CC43-A913-08212AD3CC38}" type="presOf" srcId="{C0A84F0D-FC7F-CA41-B201-8DED077E3C2F}" destId="{CDCDD9FE-1EA9-8745-849B-EB88269AA9A2}" srcOrd="0" destOrd="0" presId="urn:microsoft.com/office/officeart/2005/8/layout/hChevron3"/>
    <dgm:cxn modelId="{E5891FB8-2B3B-464A-B430-987146749FF4}" srcId="{F6A390B0-BE55-B443-A6B1-81E97C24729A}" destId="{25AD38AC-EEF6-2643-88A6-9572A1B62C22}" srcOrd="0" destOrd="0" parTransId="{1618A90D-6A8A-6543-AFDE-33228BCE3060}" sibTransId="{5E25E31D-1EE0-304C-9A67-AEC448CB8A9E}"/>
    <dgm:cxn modelId="{C52486DE-E207-B44A-981C-AD6591400A94}" type="presOf" srcId="{25AD38AC-EEF6-2643-88A6-9572A1B62C22}" destId="{73F13FED-D34A-9742-B393-536DB01FF7A9}" srcOrd="0" destOrd="1" presId="urn:microsoft.com/office/officeart/2005/8/layout/hChevron3"/>
    <dgm:cxn modelId="{49A57961-03B4-FB40-8B2A-FEB8FF669C16}" type="presParOf" srcId="{FBB1425A-7669-544D-A820-E6D923FDF7DC}" destId="{CDCDD9FE-1EA9-8745-849B-EB88269AA9A2}" srcOrd="0" destOrd="0" presId="urn:microsoft.com/office/officeart/2005/8/layout/hChevron3"/>
    <dgm:cxn modelId="{AF8D2455-1932-3C47-BCF7-F0B0E4BA2071}" type="presParOf" srcId="{FBB1425A-7669-544D-A820-E6D923FDF7DC}" destId="{2D52E4F6-FE9A-B54A-994C-8C67B970A8BE}" srcOrd="1" destOrd="0" presId="urn:microsoft.com/office/officeart/2005/8/layout/hChevron3"/>
    <dgm:cxn modelId="{64497C3F-1260-7C40-8CA4-D2B5DE875B76}" type="presParOf" srcId="{FBB1425A-7669-544D-A820-E6D923FDF7DC}" destId="{73F13FED-D34A-9742-B393-536DB01FF7A9}"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7AE7333-ECE1-A44D-AD35-91B80F7F69A2}" type="doc">
      <dgm:prSet loTypeId="urn:microsoft.com/office/officeart/2005/8/layout/hChevron3" loCatId="list" qsTypeId="urn:microsoft.com/office/officeart/2005/8/quickstyle/simple5" qsCatId="simple" csTypeId="urn:microsoft.com/office/officeart/2005/8/colors/accent2_5" csCatId="accent2" phldr="1"/>
      <dgm:spPr/>
      <dgm:t>
        <a:bodyPr/>
        <a:lstStyle/>
        <a:p>
          <a:endParaRPr lang="en-US"/>
        </a:p>
      </dgm:t>
    </dgm:pt>
    <dgm:pt modelId="{C0A84F0D-FC7F-CA41-B201-8DED077E3C2F}">
      <dgm:prSet/>
      <dgm:spPr/>
      <dgm:t>
        <a:bodyPr/>
        <a:lstStyle/>
        <a:p>
          <a:pPr rtl="0"/>
          <a:r>
            <a:rPr lang="en-US" dirty="0">
              <a:solidFill>
                <a:srgbClr val="BB7E4C"/>
              </a:solidFill>
            </a:rPr>
            <a:t>IPM Strategy</a:t>
          </a:r>
        </a:p>
      </dgm:t>
    </dgm:pt>
    <dgm:pt modelId="{0BD83224-8F87-C84C-8FEE-9B8A6748C775}" type="parTrans" cxnId="{89CB242E-521E-C043-AEBF-0E5FE22ED975}">
      <dgm:prSet/>
      <dgm:spPr/>
      <dgm:t>
        <a:bodyPr/>
        <a:lstStyle/>
        <a:p>
          <a:endParaRPr lang="en-US"/>
        </a:p>
      </dgm:t>
    </dgm:pt>
    <dgm:pt modelId="{EC7FFD50-4706-AE4C-8E21-3394CFC519F3}" type="sibTrans" cxnId="{89CB242E-521E-C043-AEBF-0E5FE22ED975}">
      <dgm:prSet/>
      <dgm:spPr/>
      <dgm:t>
        <a:bodyPr/>
        <a:lstStyle/>
        <a:p>
          <a:endParaRPr lang="en-US"/>
        </a:p>
      </dgm:t>
    </dgm:pt>
    <dgm:pt modelId="{3B028D1D-97F5-5246-B942-95495EB59A46}">
      <dgm:prSet/>
      <dgm:spPr/>
      <dgm:t>
        <a:bodyPr/>
        <a:lstStyle/>
        <a:p>
          <a:r>
            <a:rPr lang="en-US" dirty="0">
              <a:solidFill>
                <a:srgbClr val="BB7E4C"/>
              </a:solidFill>
            </a:rPr>
            <a:t>Reduced synchrony with environment leading to ecological suicide</a:t>
          </a:r>
        </a:p>
      </dgm:t>
    </dgm:pt>
    <dgm:pt modelId="{489718F6-92A9-DA4A-ABF0-3C9E4BFE8EC8}" type="sibTrans" cxnId="{1509DD4C-622C-2446-B3AB-C16ED38086FE}">
      <dgm:prSet/>
      <dgm:spPr/>
      <dgm:t>
        <a:bodyPr/>
        <a:lstStyle/>
        <a:p>
          <a:endParaRPr lang="en-US"/>
        </a:p>
      </dgm:t>
    </dgm:pt>
    <dgm:pt modelId="{17C63971-7531-DC49-AE51-55CA76102DD5}" type="parTrans" cxnId="{1509DD4C-622C-2446-B3AB-C16ED38086FE}">
      <dgm:prSet/>
      <dgm:spPr/>
      <dgm:t>
        <a:bodyPr/>
        <a:lstStyle/>
        <a:p>
          <a:endParaRPr lang="en-US"/>
        </a:p>
      </dgm:t>
    </dgm:pt>
    <dgm:pt modelId="{BC9844A3-5CB1-2147-9B97-56FD7B559201}">
      <dgm:prSet/>
      <dgm:spPr/>
      <dgm:t>
        <a:bodyPr/>
        <a:lstStyle/>
        <a:p>
          <a:pPr rtl="0"/>
          <a:r>
            <a:rPr lang="en-US" dirty="0"/>
            <a:t>Linking energy state to diapause</a:t>
          </a:r>
          <a:endParaRPr lang="en-US" dirty="0">
            <a:solidFill>
              <a:srgbClr val="BB7E4C"/>
            </a:solidFill>
          </a:endParaRPr>
        </a:p>
      </dgm:t>
    </dgm:pt>
    <dgm:pt modelId="{543ADC6E-20C0-5B41-9775-BB4991B9DC19}" type="parTrans" cxnId="{CE37C2EC-A3F2-C446-A0E0-0B7F5B488A26}">
      <dgm:prSet/>
      <dgm:spPr/>
      <dgm:t>
        <a:bodyPr/>
        <a:lstStyle/>
        <a:p>
          <a:endParaRPr lang="en-US"/>
        </a:p>
      </dgm:t>
    </dgm:pt>
    <dgm:pt modelId="{AAE1C0B3-37C1-4340-BDA2-107CD61A73E9}" type="sibTrans" cxnId="{CE37C2EC-A3F2-C446-A0E0-0B7F5B488A26}">
      <dgm:prSet/>
      <dgm:spPr/>
      <dgm:t>
        <a:bodyPr/>
        <a:lstStyle/>
        <a:p>
          <a:endParaRPr lang="en-US"/>
        </a:p>
      </dgm:t>
    </dgm:pt>
    <dgm:pt modelId="{BE4D962B-76E4-AB48-B3BF-734CDCF0EFA3}">
      <dgm:prSet/>
      <dgm:spPr/>
      <dgm:t>
        <a:bodyPr/>
        <a:lstStyle/>
        <a:p>
          <a:r>
            <a:rPr lang="en-US" dirty="0"/>
            <a:t>Finding the minimum energy required to survive diapause</a:t>
          </a:r>
        </a:p>
      </dgm:t>
    </dgm:pt>
    <dgm:pt modelId="{E6AE3D49-4031-9D41-91CE-C243B062716E}" type="parTrans" cxnId="{AC9EE198-8ECD-9043-9506-BC9BD5FF40F0}">
      <dgm:prSet/>
      <dgm:spPr/>
      <dgm:t>
        <a:bodyPr/>
        <a:lstStyle/>
        <a:p>
          <a:endParaRPr lang="en-US"/>
        </a:p>
      </dgm:t>
    </dgm:pt>
    <dgm:pt modelId="{EC05BCA0-B628-584E-A986-00BB391188F6}" type="sibTrans" cxnId="{AC9EE198-8ECD-9043-9506-BC9BD5FF40F0}">
      <dgm:prSet/>
      <dgm:spPr/>
      <dgm:t>
        <a:bodyPr/>
        <a:lstStyle/>
        <a:p>
          <a:endParaRPr lang="en-US"/>
        </a:p>
      </dgm:t>
    </dgm:pt>
    <dgm:pt modelId="{FBB1425A-7669-544D-A820-E6D923FDF7DC}" type="pres">
      <dgm:prSet presAssocID="{07AE7333-ECE1-A44D-AD35-91B80F7F69A2}" presName="Name0" presStyleCnt="0">
        <dgm:presLayoutVars>
          <dgm:dir/>
          <dgm:resizeHandles val="exact"/>
        </dgm:presLayoutVars>
      </dgm:prSet>
      <dgm:spPr/>
    </dgm:pt>
    <dgm:pt modelId="{CDCDD9FE-1EA9-8745-849B-EB88269AA9A2}" type="pres">
      <dgm:prSet presAssocID="{C0A84F0D-FC7F-CA41-B201-8DED077E3C2F}" presName="parAndChTx" presStyleLbl="node1" presStyleIdx="0" presStyleCnt="2" custLinFactNeighborY="-827">
        <dgm:presLayoutVars>
          <dgm:bulletEnabled val="1"/>
        </dgm:presLayoutVars>
      </dgm:prSet>
      <dgm:spPr/>
    </dgm:pt>
    <dgm:pt modelId="{2909595D-B4D8-CA4D-A068-5E53D9497888}" type="pres">
      <dgm:prSet presAssocID="{EC7FFD50-4706-AE4C-8E21-3394CFC519F3}" presName="parAndChSpace" presStyleCnt="0"/>
      <dgm:spPr/>
    </dgm:pt>
    <dgm:pt modelId="{F076EDC7-D73F-6A49-9FD3-2D3BA8AAE167}" type="pres">
      <dgm:prSet presAssocID="{BC9844A3-5CB1-2147-9B97-56FD7B559201}" presName="parAndChTx" presStyleLbl="node1" presStyleIdx="1" presStyleCnt="2">
        <dgm:presLayoutVars>
          <dgm:bulletEnabled val="1"/>
        </dgm:presLayoutVars>
      </dgm:prSet>
      <dgm:spPr/>
    </dgm:pt>
  </dgm:ptLst>
  <dgm:cxnLst>
    <dgm:cxn modelId="{6F1FB714-8193-8E45-8CEC-28643E5013E0}" type="presOf" srcId="{BE4D962B-76E4-AB48-B3BF-734CDCF0EFA3}" destId="{F076EDC7-D73F-6A49-9FD3-2D3BA8AAE167}" srcOrd="0" destOrd="1" presId="urn:microsoft.com/office/officeart/2005/8/layout/hChevron3"/>
    <dgm:cxn modelId="{128E771E-B959-8B44-A148-5F3BB7576C34}" type="presOf" srcId="{3B028D1D-97F5-5246-B942-95495EB59A46}" destId="{CDCDD9FE-1EA9-8745-849B-EB88269AA9A2}" srcOrd="0" destOrd="1" presId="urn:microsoft.com/office/officeart/2005/8/layout/hChevron3"/>
    <dgm:cxn modelId="{89CB242E-521E-C043-AEBF-0E5FE22ED975}" srcId="{07AE7333-ECE1-A44D-AD35-91B80F7F69A2}" destId="{C0A84F0D-FC7F-CA41-B201-8DED077E3C2F}" srcOrd="0" destOrd="0" parTransId="{0BD83224-8F87-C84C-8FEE-9B8A6748C775}" sibTransId="{EC7FFD50-4706-AE4C-8E21-3394CFC519F3}"/>
    <dgm:cxn modelId="{4C9DD260-F00D-AB4E-B4FF-B5DEF8FD3D7E}" type="presOf" srcId="{07AE7333-ECE1-A44D-AD35-91B80F7F69A2}" destId="{FBB1425A-7669-544D-A820-E6D923FDF7DC}" srcOrd="0" destOrd="0" presId="urn:microsoft.com/office/officeart/2005/8/layout/hChevron3"/>
    <dgm:cxn modelId="{1509DD4C-622C-2446-B3AB-C16ED38086FE}" srcId="{C0A84F0D-FC7F-CA41-B201-8DED077E3C2F}" destId="{3B028D1D-97F5-5246-B942-95495EB59A46}" srcOrd="0" destOrd="0" parTransId="{17C63971-7531-DC49-AE51-55CA76102DD5}" sibTransId="{489718F6-92A9-DA4A-ABF0-3C9E4BFE8EC8}"/>
    <dgm:cxn modelId="{EB72F283-D7AC-5E41-BF30-B29259209F66}" type="presOf" srcId="{BC9844A3-5CB1-2147-9B97-56FD7B559201}" destId="{F076EDC7-D73F-6A49-9FD3-2D3BA8AAE167}" srcOrd="0" destOrd="0" presId="urn:microsoft.com/office/officeart/2005/8/layout/hChevron3"/>
    <dgm:cxn modelId="{AC9EE198-8ECD-9043-9506-BC9BD5FF40F0}" srcId="{BC9844A3-5CB1-2147-9B97-56FD7B559201}" destId="{BE4D962B-76E4-AB48-B3BF-734CDCF0EFA3}" srcOrd="0" destOrd="0" parTransId="{E6AE3D49-4031-9D41-91CE-C243B062716E}" sibTransId="{EC05BCA0-B628-584E-A986-00BB391188F6}"/>
    <dgm:cxn modelId="{CE37C2EC-A3F2-C446-A0E0-0B7F5B488A26}" srcId="{07AE7333-ECE1-A44D-AD35-91B80F7F69A2}" destId="{BC9844A3-5CB1-2147-9B97-56FD7B559201}" srcOrd="1" destOrd="0" parTransId="{543ADC6E-20C0-5B41-9775-BB4991B9DC19}" sibTransId="{AAE1C0B3-37C1-4340-BDA2-107CD61A73E9}"/>
    <dgm:cxn modelId="{583EAEF7-BE38-D843-99EE-F6A0ABD82383}" type="presOf" srcId="{C0A84F0D-FC7F-CA41-B201-8DED077E3C2F}" destId="{CDCDD9FE-1EA9-8745-849B-EB88269AA9A2}" srcOrd="0" destOrd="0" presId="urn:microsoft.com/office/officeart/2005/8/layout/hChevron3"/>
    <dgm:cxn modelId="{1A9A334D-A5D3-B042-AC21-397AE20AB6EA}" type="presParOf" srcId="{FBB1425A-7669-544D-A820-E6D923FDF7DC}" destId="{CDCDD9FE-1EA9-8745-849B-EB88269AA9A2}" srcOrd="0" destOrd="0" presId="urn:microsoft.com/office/officeart/2005/8/layout/hChevron3"/>
    <dgm:cxn modelId="{9382128D-C82A-C44A-B08B-A3985DB9D0CF}" type="presParOf" srcId="{FBB1425A-7669-544D-A820-E6D923FDF7DC}" destId="{2909595D-B4D8-CA4D-A068-5E53D9497888}" srcOrd="1" destOrd="0" presId="urn:microsoft.com/office/officeart/2005/8/layout/hChevron3"/>
    <dgm:cxn modelId="{EA41EF95-9E83-F146-B43B-22117B33304D}" type="presParOf" srcId="{FBB1425A-7669-544D-A820-E6D923FDF7DC}" destId="{F076EDC7-D73F-6A49-9FD3-2D3BA8AAE167}" srcOrd="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290C-364F-E044-B4C8-5ECF2DEF1367}">
      <dsp:nvSpPr>
        <dsp:cNvPr id="0" name=""/>
        <dsp:cNvSpPr/>
      </dsp:nvSpPr>
      <dsp:spPr>
        <a:xfrm>
          <a:off x="5871" y="0"/>
          <a:ext cx="12012617" cy="1783079"/>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6710" tIns="173355" rIns="86678" bIns="173355" numCol="1" spcCol="1270" anchor="ctr" anchorCtr="0">
          <a:noAutofit/>
        </a:bodyPr>
        <a:lstStyle/>
        <a:p>
          <a:pPr marL="0" lvl="0" indent="0" algn="ctr" defTabSz="2889250" rtl="0">
            <a:lnSpc>
              <a:spcPct val="90000"/>
            </a:lnSpc>
            <a:spcBef>
              <a:spcPct val="0"/>
            </a:spcBef>
            <a:spcAft>
              <a:spcPct val="35000"/>
            </a:spcAft>
            <a:buNone/>
          </a:pPr>
          <a:r>
            <a:rPr lang="en-US" sz="6500" kern="1200" dirty="0"/>
            <a:t>Outline</a:t>
          </a:r>
        </a:p>
      </dsp:txBody>
      <dsp:txXfrm>
        <a:off x="5871" y="0"/>
        <a:ext cx="11566847" cy="1783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290C-364F-E044-B4C8-5ECF2DEF1367}">
      <dsp:nvSpPr>
        <dsp:cNvPr id="0" name=""/>
        <dsp:cNvSpPr/>
      </dsp:nvSpPr>
      <dsp:spPr>
        <a:xfrm>
          <a:off x="5871" y="0"/>
          <a:ext cx="12012617" cy="1783079"/>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6710" tIns="173355" rIns="86678" bIns="173355" numCol="1" spcCol="1270" anchor="ctr" anchorCtr="0">
          <a:noAutofit/>
        </a:bodyPr>
        <a:lstStyle/>
        <a:p>
          <a:pPr marL="0" lvl="0" indent="0" algn="ctr" defTabSz="2889250" rtl="0">
            <a:lnSpc>
              <a:spcPct val="90000"/>
            </a:lnSpc>
            <a:spcBef>
              <a:spcPct val="0"/>
            </a:spcBef>
            <a:spcAft>
              <a:spcPct val="35000"/>
            </a:spcAft>
            <a:buNone/>
          </a:pPr>
          <a:r>
            <a:rPr lang="en-US" sz="6500" kern="1200" dirty="0"/>
            <a:t>Environment</a:t>
          </a:r>
        </a:p>
      </dsp:txBody>
      <dsp:txXfrm>
        <a:off x="5871" y="0"/>
        <a:ext cx="11566847" cy="1783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290C-364F-E044-B4C8-5ECF2DEF1367}">
      <dsp:nvSpPr>
        <dsp:cNvPr id="0" name=""/>
        <dsp:cNvSpPr/>
      </dsp:nvSpPr>
      <dsp:spPr>
        <a:xfrm>
          <a:off x="5871" y="0"/>
          <a:ext cx="12012617" cy="1783079"/>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6710" tIns="173355" rIns="86678" bIns="173355" numCol="1" spcCol="1270" anchor="ctr" anchorCtr="0">
          <a:noAutofit/>
        </a:bodyPr>
        <a:lstStyle/>
        <a:p>
          <a:pPr marL="0" lvl="0" indent="0" algn="ctr" defTabSz="2889250" rtl="0">
            <a:lnSpc>
              <a:spcPct val="90000"/>
            </a:lnSpc>
            <a:spcBef>
              <a:spcPct val="0"/>
            </a:spcBef>
            <a:spcAft>
              <a:spcPct val="35000"/>
            </a:spcAft>
            <a:buNone/>
          </a:pPr>
          <a:r>
            <a:rPr lang="en-US" sz="6500" kern="1200" dirty="0"/>
            <a:t>European corn borer</a:t>
          </a:r>
        </a:p>
      </dsp:txBody>
      <dsp:txXfrm>
        <a:off x="5871" y="0"/>
        <a:ext cx="11566847" cy="1783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92216" y="243909"/>
          <a:ext cx="3500532" cy="3895150"/>
        </a:xfrm>
        <a:prstGeom prst="circularArrow">
          <a:avLst>
            <a:gd name="adj1" fmla="val 4668"/>
            <a:gd name="adj2" fmla="val 272909"/>
            <a:gd name="adj3" fmla="val 13408782"/>
            <a:gd name="adj4" fmla="val 17650354"/>
            <a:gd name="adj5" fmla="val 4847"/>
          </a:avLst>
        </a:prstGeom>
        <a:solidFill>
          <a:schemeClr val="accent4"/>
        </a:solidFill>
        <a:ln>
          <a:noFill/>
        </a:ln>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523308" y="385230"/>
          <a:ext cx="2189822" cy="768639"/>
        </a:xfrm>
        <a:prstGeom prst="round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Adult</a:t>
          </a:r>
        </a:p>
      </dsp:txBody>
      <dsp:txXfrm>
        <a:off x="1560830" y="422752"/>
        <a:ext cx="2114778" cy="693595"/>
      </dsp:txXfrm>
    </dsp:sp>
    <dsp:sp modelId="{8459AE78-F38E-9042-8458-F10F8CBBABE1}">
      <dsp:nvSpPr>
        <dsp:cNvPr id="0" name=""/>
        <dsp:cNvSpPr/>
      </dsp:nvSpPr>
      <dsp:spPr>
        <a:xfrm>
          <a:off x="2921926" y="1783847"/>
          <a:ext cx="2189822" cy="768639"/>
        </a:xfrm>
        <a:prstGeom prst="roundRect">
          <a:avLst/>
        </a:prstGeom>
        <a:solidFill>
          <a:schemeClr val="accent6">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Eggs</a:t>
          </a:r>
        </a:p>
      </dsp:txBody>
      <dsp:txXfrm>
        <a:off x="2959448" y="1821369"/>
        <a:ext cx="2114778" cy="693595"/>
      </dsp:txXfrm>
    </dsp:sp>
    <dsp:sp modelId="{B015403A-2826-7B41-BB08-3C5C2C3EEF7E}">
      <dsp:nvSpPr>
        <dsp:cNvPr id="0" name=""/>
        <dsp:cNvSpPr/>
      </dsp:nvSpPr>
      <dsp:spPr>
        <a:xfrm>
          <a:off x="1293185" y="3381914"/>
          <a:ext cx="2189822" cy="768639"/>
        </a:xfrm>
        <a:prstGeom prst="roundRect">
          <a:avLst/>
        </a:prstGeom>
        <a:solidFill>
          <a:schemeClr val="accent6">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Larva</a:t>
          </a:r>
        </a:p>
      </dsp:txBody>
      <dsp:txXfrm>
        <a:off x="1330707" y="3419436"/>
        <a:ext cx="2114778" cy="693595"/>
      </dsp:txXfrm>
    </dsp:sp>
    <dsp:sp modelId="{5FA253E2-2AC6-7249-9BAE-D2E1F7A1D947}">
      <dsp:nvSpPr>
        <dsp:cNvPr id="0" name=""/>
        <dsp:cNvSpPr/>
      </dsp:nvSpPr>
      <dsp:spPr>
        <a:xfrm>
          <a:off x="0" y="1783847"/>
          <a:ext cx="2189822" cy="768639"/>
        </a:xfrm>
        <a:prstGeom prst="round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Pupa</a:t>
          </a:r>
        </a:p>
      </dsp:txBody>
      <dsp:txXfrm>
        <a:off x="37522" y="1821369"/>
        <a:ext cx="2114778" cy="6935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Larva</a:t>
          </a:r>
        </a:p>
      </dsp:txBody>
      <dsp:txXfrm>
        <a:off x="41950" y="3003227"/>
        <a:ext cx="2364353" cy="7754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290C-364F-E044-B4C8-5ECF2DEF1367}">
      <dsp:nvSpPr>
        <dsp:cNvPr id="0" name=""/>
        <dsp:cNvSpPr/>
      </dsp:nvSpPr>
      <dsp:spPr>
        <a:xfrm>
          <a:off x="5871" y="0"/>
          <a:ext cx="12012617" cy="1783079"/>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6710" tIns="173355" rIns="86678" bIns="173355" numCol="1" spcCol="1270" anchor="ctr" anchorCtr="0">
          <a:noAutofit/>
        </a:bodyPr>
        <a:lstStyle/>
        <a:p>
          <a:pPr marL="0" lvl="0" indent="0" algn="ctr" defTabSz="2889250" rtl="0">
            <a:lnSpc>
              <a:spcPct val="90000"/>
            </a:lnSpc>
            <a:spcBef>
              <a:spcPct val="0"/>
            </a:spcBef>
            <a:spcAft>
              <a:spcPct val="35000"/>
            </a:spcAft>
            <a:buNone/>
          </a:pPr>
          <a:r>
            <a:rPr lang="en-US" sz="6500" kern="1200" dirty="0"/>
            <a:t>Experiment and Predictions</a:t>
          </a:r>
        </a:p>
      </dsp:txBody>
      <dsp:txXfrm>
        <a:off x="5871" y="0"/>
        <a:ext cx="11566847" cy="17830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290C-364F-E044-B4C8-5ECF2DEF1367}">
      <dsp:nvSpPr>
        <dsp:cNvPr id="0" name=""/>
        <dsp:cNvSpPr/>
      </dsp:nvSpPr>
      <dsp:spPr>
        <a:xfrm>
          <a:off x="5871" y="0"/>
          <a:ext cx="12012617" cy="1783079"/>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6710" tIns="173355" rIns="86678" bIns="173355" numCol="1" spcCol="1270" anchor="ctr" anchorCtr="0">
          <a:noAutofit/>
        </a:bodyPr>
        <a:lstStyle/>
        <a:p>
          <a:pPr marL="0" lvl="0" indent="0" algn="ctr" defTabSz="2889250" rtl="0">
            <a:lnSpc>
              <a:spcPct val="90000"/>
            </a:lnSpc>
            <a:spcBef>
              <a:spcPct val="0"/>
            </a:spcBef>
            <a:spcAft>
              <a:spcPct val="35000"/>
            </a:spcAft>
            <a:buNone/>
          </a:pPr>
          <a:r>
            <a:rPr lang="en-US" sz="6500" kern="1200" dirty="0"/>
            <a:t>Implications</a:t>
          </a:r>
        </a:p>
      </dsp:txBody>
      <dsp:txXfrm>
        <a:off x="5871" y="0"/>
        <a:ext cx="11566847" cy="17830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D9FE-1EA9-8745-849B-EB88269AA9A2}">
      <dsp:nvSpPr>
        <dsp:cNvPr id="0" name=""/>
        <dsp:cNvSpPr/>
      </dsp:nvSpPr>
      <dsp:spPr>
        <a:xfrm>
          <a:off x="9394" y="0"/>
          <a:ext cx="6669762" cy="1783079"/>
        </a:xfrm>
        <a:prstGeom prst="homePlate">
          <a:avLst>
            <a:gd name="adj" fmla="val 25000"/>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5294" tIns="81280" rIns="941178" bIns="81280" numCol="1" spcCol="1270" anchor="t" anchorCtr="0">
          <a:noAutofit/>
        </a:bodyPr>
        <a:lstStyle/>
        <a:p>
          <a:pPr marL="0" lvl="0" indent="0" algn="l" defTabSz="1422400" rtl="0">
            <a:lnSpc>
              <a:spcPct val="90000"/>
            </a:lnSpc>
            <a:spcBef>
              <a:spcPct val="0"/>
            </a:spcBef>
            <a:spcAft>
              <a:spcPct val="35000"/>
            </a:spcAft>
            <a:buNone/>
          </a:pPr>
          <a:r>
            <a:rPr lang="en-US" sz="3200" kern="1200" dirty="0"/>
            <a:t>IPM Strategy</a:t>
          </a:r>
        </a:p>
        <a:p>
          <a:pPr marL="228600" lvl="1" indent="-228600" algn="l" defTabSz="1111250">
            <a:lnSpc>
              <a:spcPct val="90000"/>
            </a:lnSpc>
            <a:spcBef>
              <a:spcPct val="0"/>
            </a:spcBef>
            <a:spcAft>
              <a:spcPct val="15000"/>
            </a:spcAft>
            <a:buChar char="•"/>
          </a:pPr>
          <a:r>
            <a:rPr lang="en-US" sz="2500" kern="1200" dirty="0"/>
            <a:t>Predicting pest populations</a:t>
          </a:r>
        </a:p>
      </dsp:txBody>
      <dsp:txXfrm>
        <a:off x="9394" y="0"/>
        <a:ext cx="6446877" cy="1783079"/>
      </dsp:txXfrm>
    </dsp:sp>
    <dsp:sp modelId="{73F13FED-D34A-9742-B393-536DB01FF7A9}">
      <dsp:nvSpPr>
        <dsp:cNvPr id="0" name=""/>
        <dsp:cNvSpPr/>
      </dsp:nvSpPr>
      <dsp:spPr>
        <a:xfrm>
          <a:off x="5345203" y="0"/>
          <a:ext cx="6669762" cy="1783079"/>
        </a:xfrm>
        <a:prstGeom prst="chevron">
          <a:avLst>
            <a:gd name="adj" fmla="val 25000"/>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5294" tIns="81280" rIns="235294" bIns="81280" numCol="1" spcCol="1270" anchor="t" anchorCtr="0">
          <a:noAutofit/>
        </a:bodyPr>
        <a:lstStyle/>
        <a:p>
          <a:pPr marL="0" lvl="0" indent="0" algn="l" defTabSz="1422400" rtl="0">
            <a:lnSpc>
              <a:spcPct val="90000"/>
            </a:lnSpc>
            <a:spcBef>
              <a:spcPct val="0"/>
            </a:spcBef>
            <a:spcAft>
              <a:spcPct val="35000"/>
            </a:spcAft>
            <a:buNone/>
          </a:pPr>
          <a:r>
            <a:rPr lang="en-US" sz="3200" kern="1200" dirty="0">
              <a:solidFill>
                <a:srgbClr val="DC7936"/>
              </a:solidFill>
            </a:rPr>
            <a:t>Linking energy state to diapause</a:t>
          </a:r>
          <a:endParaRPr lang="en-US" sz="3200" kern="1200" dirty="0"/>
        </a:p>
        <a:p>
          <a:pPr marL="228600" lvl="1" indent="-228600" algn="l" defTabSz="1111250">
            <a:lnSpc>
              <a:spcPct val="90000"/>
            </a:lnSpc>
            <a:spcBef>
              <a:spcPct val="0"/>
            </a:spcBef>
            <a:spcAft>
              <a:spcPct val="15000"/>
            </a:spcAft>
            <a:buChar char="•"/>
          </a:pPr>
          <a:r>
            <a:rPr lang="en-US" sz="2500" kern="1200" dirty="0">
              <a:solidFill>
                <a:srgbClr val="DC7936"/>
              </a:solidFill>
            </a:rPr>
            <a:t>Finding the minimum energy required to survive diapause</a:t>
          </a:r>
        </a:p>
      </dsp:txBody>
      <dsp:txXfrm>
        <a:off x="5790973" y="0"/>
        <a:ext cx="5778222" cy="17830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D9FE-1EA9-8745-849B-EB88269AA9A2}">
      <dsp:nvSpPr>
        <dsp:cNvPr id="0" name=""/>
        <dsp:cNvSpPr/>
      </dsp:nvSpPr>
      <dsp:spPr>
        <a:xfrm>
          <a:off x="9394" y="0"/>
          <a:ext cx="6669762" cy="1783079"/>
        </a:xfrm>
        <a:prstGeom prst="homePlate">
          <a:avLst>
            <a:gd name="adj" fmla="val 25000"/>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5294" tIns="81280" rIns="941178" bIns="81280" numCol="1" spcCol="1270" anchor="t" anchorCtr="0">
          <a:noAutofit/>
        </a:bodyPr>
        <a:lstStyle/>
        <a:p>
          <a:pPr marL="0" lvl="0" indent="0" algn="l" defTabSz="1422400" rtl="0">
            <a:lnSpc>
              <a:spcPct val="90000"/>
            </a:lnSpc>
            <a:spcBef>
              <a:spcPct val="0"/>
            </a:spcBef>
            <a:spcAft>
              <a:spcPct val="35000"/>
            </a:spcAft>
            <a:buNone/>
          </a:pPr>
          <a:r>
            <a:rPr lang="en-US" sz="3200" kern="1200" dirty="0">
              <a:solidFill>
                <a:srgbClr val="BB7E4C"/>
              </a:solidFill>
            </a:rPr>
            <a:t>IPM Strategy</a:t>
          </a:r>
        </a:p>
        <a:p>
          <a:pPr marL="228600" lvl="1" indent="-228600" algn="l" defTabSz="1111250">
            <a:lnSpc>
              <a:spcPct val="90000"/>
            </a:lnSpc>
            <a:spcBef>
              <a:spcPct val="0"/>
            </a:spcBef>
            <a:spcAft>
              <a:spcPct val="15000"/>
            </a:spcAft>
            <a:buChar char="•"/>
          </a:pPr>
          <a:r>
            <a:rPr lang="en-US" sz="2500" kern="1200" dirty="0">
              <a:solidFill>
                <a:srgbClr val="BB7E4C"/>
              </a:solidFill>
            </a:rPr>
            <a:t>Reduced synchrony with environment leading to ecological suicide</a:t>
          </a:r>
        </a:p>
      </dsp:txBody>
      <dsp:txXfrm>
        <a:off x="9394" y="0"/>
        <a:ext cx="6446877" cy="1783079"/>
      </dsp:txXfrm>
    </dsp:sp>
    <dsp:sp modelId="{F076EDC7-D73F-6A49-9FD3-2D3BA8AAE167}">
      <dsp:nvSpPr>
        <dsp:cNvPr id="0" name=""/>
        <dsp:cNvSpPr/>
      </dsp:nvSpPr>
      <dsp:spPr>
        <a:xfrm>
          <a:off x="5345203" y="0"/>
          <a:ext cx="6669762" cy="1783079"/>
        </a:xfrm>
        <a:prstGeom prst="chevron">
          <a:avLst>
            <a:gd name="adj" fmla="val 25000"/>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5294" tIns="81280" rIns="235294" bIns="81280" numCol="1" spcCol="1270" anchor="t" anchorCtr="0">
          <a:noAutofit/>
        </a:bodyPr>
        <a:lstStyle/>
        <a:p>
          <a:pPr marL="0" lvl="0" indent="0" algn="l" defTabSz="1422400" rtl="0">
            <a:lnSpc>
              <a:spcPct val="90000"/>
            </a:lnSpc>
            <a:spcBef>
              <a:spcPct val="0"/>
            </a:spcBef>
            <a:spcAft>
              <a:spcPct val="35000"/>
            </a:spcAft>
            <a:buNone/>
          </a:pPr>
          <a:r>
            <a:rPr lang="en-US" sz="3200" kern="1200" dirty="0"/>
            <a:t>Linking energy state to diapause</a:t>
          </a:r>
          <a:endParaRPr lang="en-US" sz="3200" kern="1200" dirty="0">
            <a:solidFill>
              <a:srgbClr val="BB7E4C"/>
            </a:solidFill>
          </a:endParaRPr>
        </a:p>
        <a:p>
          <a:pPr marL="228600" lvl="1" indent="-228600" algn="l" defTabSz="1111250">
            <a:lnSpc>
              <a:spcPct val="90000"/>
            </a:lnSpc>
            <a:spcBef>
              <a:spcPct val="0"/>
            </a:spcBef>
            <a:spcAft>
              <a:spcPct val="15000"/>
            </a:spcAft>
            <a:buChar char="•"/>
          </a:pPr>
          <a:r>
            <a:rPr lang="en-US" sz="2500" kern="1200" dirty="0"/>
            <a:t>Finding the minimum energy required to survive diapause</a:t>
          </a:r>
        </a:p>
      </dsp:txBody>
      <dsp:txXfrm>
        <a:off x="5790973" y="0"/>
        <a:ext cx="5778222" cy="178307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0.39365</cdr:x>
      <cdr:y>0.0263</cdr:y>
    </cdr:from>
    <cdr:to>
      <cdr:x>0.49507</cdr:x>
      <cdr:y>0.2267</cdr:y>
    </cdr:to>
    <cdr:sp macro="" textlink="">
      <cdr:nvSpPr>
        <cdr:cNvPr id="2" name="TextBox 1"/>
        <cdr:cNvSpPr txBox="1"/>
      </cdr:nvSpPr>
      <cdr:spPr>
        <a:xfrm xmlns:a="http://schemas.openxmlformats.org/drawingml/2006/main">
          <a:off x="1518685" y="95402"/>
          <a:ext cx="391272" cy="72684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400" dirty="0"/>
            <a:t>a</a:t>
          </a:r>
        </a:p>
      </cdr:txBody>
    </cdr:sp>
  </cdr:relSizeAnchor>
  <cdr:relSizeAnchor xmlns:cdr="http://schemas.openxmlformats.org/drawingml/2006/chartDrawing">
    <cdr:from>
      <cdr:x>0.73827</cdr:x>
      <cdr:y>0.18369</cdr:y>
    </cdr:from>
    <cdr:to>
      <cdr:x>0.85075</cdr:x>
      <cdr:y>0.36906</cdr:y>
    </cdr:to>
    <cdr:sp macro="" textlink="">
      <cdr:nvSpPr>
        <cdr:cNvPr id="3" name="TextBox 2"/>
        <cdr:cNvSpPr txBox="1"/>
      </cdr:nvSpPr>
      <cdr:spPr>
        <a:xfrm xmlns:a="http://schemas.openxmlformats.org/drawingml/2006/main">
          <a:off x="2848214" y="666227"/>
          <a:ext cx="433941" cy="67232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dirty="0"/>
            <a:t>b</a:t>
          </a:r>
        </a:p>
      </cdr:txBody>
    </cdr:sp>
  </cdr:relSizeAnchor>
</c:userShapes>
</file>

<file path=ppt/drawings/drawing2.xml><?xml version="1.0" encoding="utf-8"?>
<c:userShapes xmlns:c="http://schemas.openxmlformats.org/drawingml/2006/chart">
  <cdr:relSizeAnchor xmlns:cdr="http://schemas.openxmlformats.org/drawingml/2006/chartDrawing">
    <cdr:from>
      <cdr:x>0.39858</cdr:x>
      <cdr:y>0</cdr:y>
    </cdr:from>
    <cdr:to>
      <cdr:x>0.5</cdr:x>
      <cdr:y>0.23791</cdr:y>
    </cdr:to>
    <cdr:sp macro="" textlink="">
      <cdr:nvSpPr>
        <cdr:cNvPr id="2" name="TextBox 1"/>
        <cdr:cNvSpPr txBox="1"/>
      </cdr:nvSpPr>
      <cdr:spPr>
        <a:xfrm xmlns:a="http://schemas.openxmlformats.org/drawingml/2006/main">
          <a:off x="1546184" y="0"/>
          <a:ext cx="393432" cy="86288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400" dirty="0"/>
            <a:t>a</a:t>
          </a:r>
        </a:p>
      </cdr:txBody>
    </cdr:sp>
  </cdr:relSizeAnchor>
  <cdr:relSizeAnchor xmlns:cdr="http://schemas.openxmlformats.org/drawingml/2006/chartDrawing">
    <cdr:from>
      <cdr:x>0.7395</cdr:x>
      <cdr:y>0.3718</cdr:y>
    </cdr:from>
    <cdr:to>
      <cdr:x>0.85198</cdr:x>
      <cdr:y>0.56198</cdr:y>
    </cdr:to>
    <cdr:sp macro="" textlink="">
      <cdr:nvSpPr>
        <cdr:cNvPr id="3" name="TextBox 2"/>
        <cdr:cNvSpPr txBox="1"/>
      </cdr:nvSpPr>
      <cdr:spPr>
        <a:xfrm xmlns:a="http://schemas.openxmlformats.org/drawingml/2006/main">
          <a:off x="2868696" y="1348502"/>
          <a:ext cx="436336" cy="68977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400" dirty="0"/>
            <a:t>b</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19FE7-815A-A747-869F-BB151ACCBA37}"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020F-4215-BC4E-B4A9-818718502D5D}" type="slidenum">
              <a:rPr lang="en-US" smtClean="0"/>
              <a:t>‹#›</a:t>
            </a:fld>
            <a:endParaRPr lang="en-US"/>
          </a:p>
        </p:txBody>
      </p:sp>
    </p:spTree>
    <p:extLst>
      <p:ext uri="{BB962C8B-B14F-4D97-AF65-F5344CB8AC3E}">
        <p14:creationId xmlns:p14="http://schemas.microsoft.com/office/powerpoint/2010/main" val="634193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 between stored resources and diapause timing</a:t>
            </a:r>
          </a:p>
        </p:txBody>
      </p:sp>
      <p:sp>
        <p:nvSpPr>
          <p:cNvPr id="4" name="Slide Number Placeholder 3"/>
          <p:cNvSpPr>
            <a:spLocks noGrp="1"/>
          </p:cNvSpPr>
          <p:nvPr>
            <p:ph type="sldNum" sz="quarter" idx="10"/>
          </p:nvPr>
        </p:nvSpPr>
        <p:spPr/>
        <p:txBody>
          <a:bodyPr/>
          <a:lstStyle/>
          <a:p>
            <a:fld id="{32A2020F-4215-BC4E-B4A9-818718502D5D}" type="slidenum">
              <a:rPr lang="en-US" smtClean="0"/>
              <a:t>1</a:t>
            </a:fld>
            <a:endParaRPr lang="en-US"/>
          </a:p>
        </p:txBody>
      </p:sp>
    </p:spTree>
    <p:extLst>
      <p:ext uri="{BB962C8B-B14F-4D97-AF65-F5344CB8AC3E}">
        <p14:creationId xmlns:p14="http://schemas.microsoft.com/office/powerpoint/2010/main" val="187594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29</a:t>
            </a:fld>
            <a:endParaRPr lang="en-US"/>
          </a:p>
        </p:txBody>
      </p:sp>
    </p:spTree>
    <p:extLst>
      <p:ext uri="{BB962C8B-B14F-4D97-AF65-F5344CB8AC3E}">
        <p14:creationId xmlns:p14="http://schemas.microsoft.com/office/powerpoint/2010/main" val="124096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storage is not being set by photoperiod</a:t>
            </a:r>
            <a:r>
              <a:rPr lang="en-US" baseline="0" dirty="0"/>
              <a:t> but rather energy depletion is being set by photoperiod or diapause length</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30</a:t>
            </a:fld>
            <a:endParaRPr lang="en-US"/>
          </a:p>
        </p:txBody>
      </p:sp>
    </p:spTree>
    <p:extLst>
      <p:ext uri="{BB962C8B-B14F-4D97-AF65-F5344CB8AC3E}">
        <p14:creationId xmlns:p14="http://schemas.microsoft.com/office/powerpoint/2010/main" val="77530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Diapause length is unimportant</a:t>
            </a:r>
            <a:r>
              <a:rPr lang="en-US" baseline="0" dirty="0"/>
              <a:t> and those larvae going into diapause will have similar increases in lipids and proteins</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32</a:t>
            </a:fld>
            <a:endParaRPr lang="en-US"/>
          </a:p>
        </p:txBody>
      </p:sp>
    </p:spTree>
    <p:extLst>
      <p:ext uri="{BB962C8B-B14F-4D97-AF65-F5344CB8AC3E}">
        <p14:creationId xmlns:p14="http://schemas.microsoft.com/office/powerpoint/2010/main" val="1253023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Quantification</a:t>
            </a:r>
          </a:p>
          <a:p>
            <a:pPr lvl="1"/>
            <a:r>
              <a:rPr lang="en-US" dirty="0"/>
              <a:t>HPLC-ELSD to quantify TAG in larval samples </a:t>
            </a:r>
          </a:p>
          <a:p>
            <a:r>
              <a:rPr lang="en-US" dirty="0"/>
              <a:t>Identification</a:t>
            </a:r>
          </a:p>
          <a:p>
            <a:pPr lvl="1"/>
            <a:r>
              <a:rPr lang="en-US" dirty="0"/>
              <a:t>GC-FID to identify methylated TAG samples</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602701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40</a:t>
            </a:fld>
            <a:endParaRPr lang="en-US"/>
          </a:p>
        </p:txBody>
      </p:sp>
    </p:spTree>
    <p:extLst>
      <p:ext uri="{BB962C8B-B14F-4D97-AF65-F5344CB8AC3E}">
        <p14:creationId xmlns:p14="http://schemas.microsoft.com/office/powerpoint/2010/main" val="97031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US" baseline="0" dirty="0"/>
              <a:t>18:0 Palmitic</a:t>
            </a:r>
          </a:p>
          <a:p>
            <a:r>
              <a:rPr lang="en-US" baseline="0" dirty="0"/>
              <a:t>C18:1 </a:t>
            </a:r>
            <a:r>
              <a:rPr lang="en-US" baseline="0" dirty="0" err="1"/>
              <a:t>Palmitoleic</a:t>
            </a:r>
            <a:endParaRPr lang="en-US" baseline="0" dirty="0"/>
          </a:p>
          <a:p>
            <a:r>
              <a:rPr lang="en-US" baseline="0" dirty="0"/>
              <a:t>C18:1n9c Oleic</a:t>
            </a:r>
          </a:p>
          <a:p>
            <a:r>
              <a:rPr lang="en-US" baseline="0" dirty="0"/>
              <a:t>C18:2n6t</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41</a:t>
            </a:fld>
            <a:endParaRPr lang="en-US"/>
          </a:p>
        </p:txBody>
      </p:sp>
    </p:spTree>
    <p:extLst>
      <p:ext uri="{BB962C8B-B14F-4D97-AF65-F5344CB8AC3E}">
        <p14:creationId xmlns:p14="http://schemas.microsoft.com/office/powerpoint/2010/main" val="162584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Dry Weight </a:t>
            </a:r>
            <a:r>
              <a:rPr lang="en-US" dirty="0" err="1"/>
              <a:t>comaprison</a:t>
            </a:r>
            <a:r>
              <a:rPr lang="en-US" dirty="0"/>
              <a:t>: Two</a:t>
            </a:r>
            <a:r>
              <a:rPr lang="en-US" baseline="0" dirty="0"/>
              <a:t> sample T-test shows sig in dry weight in </a:t>
            </a:r>
            <a:r>
              <a:rPr lang="en-US" baseline="0" dirty="0" err="1"/>
              <a:t>dia</a:t>
            </a:r>
            <a:r>
              <a:rPr lang="en-US" baseline="0" dirty="0"/>
              <a:t> vs </a:t>
            </a:r>
            <a:r>
              <a:rPr lang="en-US" baseline="0" dirty="0" err="1"/>
              <a:t>nondia</a:t>
            </a:r>
            <a:r>
              <a:rPr lang="en-US" baseline="0" dirty="0"/>
              <a:t> UZ (</a:t>
            </a:r>
            <a:r>
              <a:rPr lang="en-US" baseline="0" dirty="0" err="1"/>
              <a:t>feb</a:t>
            </a:r>
            <a:r>
              <a:rPr lang="en-US" baseline="0" dirty="0"/>
              <a:t> samples)</a:t>
            </a:r>
          </a:p>
          <a:p>
            <a:r>
              <a:rPr lang="en-US" baseline="0" dirty="0"/>
              <a:t>Total Lipid</a:t>
            </a:r>
          </a:p>
          <a:p>
            <a:r>
              <a:rPr lang="en-US" baseline="0" dirty="0"/>
              <a:t>Dry total lipid weight comparison: Two sample T-test shows sig diff in dry lipid weight in </a:t>
            </a:r>
            <a:r>
              <a:rPr lang="en-US" baseline="0" dirty="0" err="1"/>
              <a:t>dia</a:t>
            </a:r>
            <a:r>
              <a:rPr lang="en-US" baseline="0" dirty="0"/>
              <a:t> and non </a:t>
            </a:r>
            <a:r>
              <a:rPr lang="en-US" baseline="0" dirty="0" err="1"/>
              <a:t>dia</a:t>
            </a:r>
            <a:r>
              <a:rPr lang="en-US" baseline="0" dirty="0"/>
              <a:t> UZ (</a:t>
            </a:r>
            <a:r>
              <a:rPr lang="en-US" baseline="0" dirty="0" err="1"/>
              <a:t>june</a:t>
            </a:r>
            <a:r>
              <a:rPr lang="en-US" baseline="0" dirty="0"/>
              <a:t> samples)</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42</a:t>
            </a:fld>
            <a:endParaRPr lang="en-US"/>
          </a:p>
        </p:txBody>
      </p:sp>
    </p:spTree>
    <p:extLst>
      <p:ext uri="{BB962C8B-B14F-4D97-AF65-F5344CB8AC3E}">
        <p14:creationId xmlns:p14="http://schemas.microsoft.com/office/powerpoint/2010/main" val="99041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Basically, we examined both the number of days warm enough for the pests to grow and the number of days cold enough to kill the pests, assuming the pests' documented climate tolerances remain the same," </a:t>
            </a:r>
            <a:r>
              <a:rPr lang="en-US" sz="1200" b="0" i="0" kern="1200" dirty="0" err="1">
                <a:solidFill>
                  <a:schemeClr val="tx1"/>
                </a:solidFill>
                <a:effectLst/>
                <a:latin typeface="+mn-lt"/>
                <a:ea typeface="+mn-ea"/>
                <a:cs typeface="+mn-cs"/>
              </a:rPr>
              <a:t>Krupke</a:t>
            </a:r>
            <a:r>
              <a:rPr lang="en-US" sz="1200" b="0" i="0" kern="1200" dirty="0">
                <a:solidFill>
                  <a:schemeClr val="tx1"/>
                </a:solidFill>
                <a:effectLst/>
                <a:latin typeface="+mn-lt"/>
                <a:ea typeface="+mn-ea"/>
                <a:cs typeface="+mn-cs"/>
              </a:rPr>
              <a:t> said. "This tells us what could happen in projected future climates. However, the model cannot take into account the dynamic nature of any ecological system. There are significant additional factors that could come into play such as interaction of the pests with the environment, relocation of corn and other crops and changing human management of the pests.</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45</a:t>
            </a:fld>
            <a:endParaRPr lang="en-US"/>
          </a:p>
        </p:txBody>
      </p:sp>
    </p:spTree>
    <p:extLst>
      <p:ext uri="{BB962C8B-B14F-4D97-AF65-F5344CB8AC3E}">
        <p14:creationId xmlns:p14="http://schemas.microsoft.com/office/powerpoint/2010/main" val="66608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a:t>
            </a:r>
            <a:r>
              <a:rPr lang="en-US" baseline="0" dirty="0"/>
              <a:t> information about the character of the energy state of ECB and chase this concept of minimal energy required to survive diapause and work to characterize that energy state</a:t>
            </a:r>
            <a:r>
              <a:rPr lang="is-IS" baseline="0" dirty="0"/>
              <a:t>….Does it look something like this graph on this slide where percent survival gradually decreases as “diapause energy” is reduced?</a:t>
            </a:r>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46</a:t>
            </a:fld>
            <a:endParaRPr lang="en-US"/>
          </a:p>
        </p:txBody>
      </p:sp>
    </p:spTree>
    <p:extLst>
      <p:ext uri="{BB962C8B-B14F-4D97-AF65-F5344CB8AC3E}">
        <p14:creationId xmlns:p14="http://schemas.microsoft.com/office/powerpoint/2010/main" val="1856152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dirty="0"/>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dirty="0"/>
          </a:p>
          <a:p>
            <a:r>
              <a:rPr lang="en-US" dirty="0" err="1"/>
              <a:t>Bonan</a:t>
            </a:r>
            <a:r>
              <a:rPr lang="en-US" dirty="0"/>
              <a:t> 2013</a:t>
            </a:r>
          </a:p>
          <a:p>
            <a:r>
              <a:rPr lang="en-US" dirty="0"/>
              <a:t>Williams</a:t>
            </a:r>
            <a:r>
              <a:rPr lang="en-US" baseline="0" dirty="0"/>
              <a:t> et. al 2015</a:t>
            </a:r>
          </a:p>
          <a:p>
            <a:r>
              <a:rPr lang="en-US" baseline="0" dirty="0" err="1"/>
              <a:t>Chown</a:t>
            </a:r>
            <a:r>
              <a:rPr lang="en-US" baseline="0" dirty="0"/>
              <a:t> et. al</a:t>
            </a:r>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1622650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is used to power metabolic activity</a:t>
            </a:r>
          </a:p>
          <a:p>
            <a:r>
              <a:rPr lang="en-US" dirty="0"/>
              <a:t>Releasing that energy is </a:t>
            </a:r>
          </a:p>
          <a:p>
            <a:r>
              <a:rPr lang="en-US" dirty="0"/>
              <a:t>Ectotherm metabolism is directly proportional</a:t>
            </a:r>
            <a:r>
              <a:rPr lang="en-US" baseline="0" dirty="0"/>
              <a:t> to external temperatures</a:t>
            </a:r>
          </a:p>
          <a:p>
            <a:r>
              <a:rPr lang="en-US" dirty="0"/>
              <a:t>Insects that are active during the winter</a:t>
            </a:r>
            <a:r>
              <a:rPr lang="en-US" baseline="0" dirty="0"/>
              <a:t> use more energy</a:t>
            </a:r>
          </a:p>
          <a:p>
            <a:r>
              <a:rPr lang="en-US" baseline="0" dirty="0"/>
              <a:t> </a:t>
            </a:r>
            <a:endParaRPr lang="en-US" dirty="0"/>
          </a:p>
          <a:p>
            <a:endParaRPr lang="en-US" dirty="0"/>
          </a:p>
          <a:p>
            <a:r>
              <a:rPr lang="en-US" dirty="0"/>
              <a:t>http://</a:t>
            </a:r>
            <a:r>
              <a:rPr lang="en-US" dirty="0" err="1"/>
              <a:t>freebigpictures.com</a:t>
            </a:r>
            <a:r>
              <a:rPr lang="en-US" dirty="0"/>
              <a:t>/</a:t>
            </a:r>
          </a:p>
          <a:p>
            <a:endParaRPr lang="en-US" dirty="0"/>
          </a:p>
          <a:p>
            <a:r>
              <a:rPr lang="en-US" dirty="0"/>
              <a:t>Winter active species</a:t>
            </a:r>
          </a:p>
          <a:p>
            <a:r>
              <a:rPr lang="en-US" dirty="0"/>
              <a:t>Genetically programmed dormancy/hibernation/diapause</a:t>
            </a:r>
          </a:p>
          <a:p>
            <a:r>
              <a:rPr lang="en-US" dirty="0"/>
              <a:t>	many species, insects in particular, use some form of dormancy to escape winter conditions but</a:t>
            </a:r>
            <a:r>
              <a:rPr lang="is-IS" dirty="0"/>
              <a:t>…</a:t>
            </a: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1397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55870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98135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5170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preparation for diapause,</a:t>
            </a:r>
            <a:r>
              <a:rPr lang="en-US" baseline="0" dirty="0"/>
              <a:t> insects need to store energy, energy in the form of proteins and </a:t>
            </a:r>
            <a:r>
              <a:rPr lang="en-US" baseline="0" dirty="0" err="1"/>
              <a:t>trighyceride</a:t>
            </a:r>
            <a:r>
              <a:rPr lang="en-US" baseline="0" dirty="0"/>
              <a:t> lipids. </a:t>
            </a:r>
            <a:endParaRPr lang="en-US" dirty="0"/>
          </a:p>
          <a:p>
            <a:endParaRPr lang="en-US" baseline="0" dirty="0"/>
          </a:p>
          <a:p>
            <a:r>
              <a:rPr lang="en-US" baseline="0" dirty="0"/>
              <a:t>Protein Storage: </a:t>
            </a:r>
          </a:p>
          <a:p>
            <a:r>
              <a:rPr lang="en-US" baseline="0" dirty="0"/>
              <a:t>	respiratory metabolism </a:t>
            </a:r>
            <a:r>
              <a:rPr lang="en-US" baseline="0" dirty="0" err="1"/>
              <a:t>resivoir</a:t>
            </a:r>
            <a:endParaRPr lang="en-US" baseline="0" dirty="0"/>
          </a:p>
          <a:p>
            <a:r>
              <a:rPr lang="en-US" baseline="0" dirty="0"/>
              <a:t>	intermediary metabolism </a:t>
            </a:r>
            <a:r>
              <a:rPr lang="en-US" baseline="0" dirty="0" err="1"/>
              <a:t>aminos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Lipid</a:t>
            </a:r>
            <a:r>
              <a:rPr lang="en-US" baseline="0" dirty="0"/>
              <a:t> Storage: (</a:t>
            </a:r>
            <a:r>
              <a:rPr lang="en-US" baseline="0" dirty="0" err="1"/>
              <a:t>Arrese</a:t>
            </a:r>
            <a:r>
              <a:rPr lang="en-US" baseline="0" dirty="0"/>
              <a:t> and </a:t>
            </a:r>
            <a:r>
              <a:rPr lang="en-US" baseline="0" dirty="0" err="1"/>
              <a:t>Soulages</a:t>
            </a:r>
            <a:r>
              <a:rPr lang="en-US" baseline="0" dirty="0"/>
              <a:t> 2010, Hahn and </a:t>
            </a:r>
            <a:r>
              <a:rPr lang="en-US" baseline="0" dirty="0" err="1"/>
              <a:t>Denlinger</a:t>
            </a:r>
            <a:r>
              <a:rPr lang="en-US" baseline="0" dirty="0"/>
              <a:t> 2007)</a:t>
            </a:r>
            <a:endParaRPr lang="en-US" dirty="0"/>
          </a:p>
          <a:p>
            <a:r>
              <a:rPr lang="en-US" dirty="0"/>
              <a:t>	Triglycerides are stored in anhydrous</a:t>
            </a:r>
            <a:r>
              <a:rPr lang="en-US" baseline="0" dirty="0"/>
              <a:t> and more compact </a:t>
            </a:r>
          </a:p>
          <a:p>
            <a:r>
              <a:rPr lang="en-US" baseline="0" dirty="0"/>
              <a:t>	the major fuel of diapause</a:t>
            </a:r>
          </a:p>
          <a:p>
            <a:r>
              <a:rPr lang="en-US" baseline="0" dirty="0"/>
              <a:t>	</a:t>
            </a:r>
            <a:r>
              <a:rPr lang="en-US" dirty="0"/>
              <a:t>Fatty</a:t>
            </a:r>
            <a:r>
              <a:rPr lang="en-US" baseline="0" dirty="0"/>
              <a:t> acids stored in the form of triglycerides </a:t>
            </a:r>
          </a:p>
          <a:p>
            <a:r>
              <a:rPr lang="en-US" baseline="0" dirty="0"/>
              <a:t>	energy is released though beta-oxidation</a:t>
            </a:r>
          </a:p>
          <a:p>
            <a:r>
              <a:rPr lang="en-US" baseline="0" dirty="0"/>
              <a:t>	fuel for flight</a:t>
            </a:r>
          </a:p>
          <a:p>
            <a:r>
              <a:rPr lang="en-US" baseline="0" dirty="0"/>
              <a:t>	phospholipids and waxes	</a:t>
            </a:r>
          </a:p>
          <a:p>
            <a:r>
              <a:rPr lang="en-US" baseline="0" dirty="0"/>
              <a:t>	more than 90% of lipids are stored are </a:t>
            </a:r>
            <a:r>
              <a:rPr lang="en-US" baseline="0" dirty="0" err="1"/>
              <a:t>tryglycerides</a:t>
            </a:r>
            <a:endParaRPr lang="en-US" baseline="0" dirty="0"/>
          </a:p>
          <a:p>
            <a:r>
              <a:rPr lang="en-US" baseline="0" dirty="0"/>
              <a:t>	synthesized from food intake: fatty acids, carbs, proteins</a:t>
            </a:r>
          </a:p>
          <a:p>
            <a:r>
              <a:rPr lang="en-US" baseline="0" dirty="0"/>
              <a:t>	</a:t>
            </a:r>
          </a:p>
          <a:p>
            <a:r>
              <a:rPr lang="en-US" baseline="0" dirty="0"/>
              <a:t>While some insects eat use some of the same foods we use to build up these stores of energy rich molecules, they like their food straight from the ground. </a:t>
            </a:r>
          </a:p>
          <a:p>
            <a:endParaRPr lang="en-US" baseline="0" dirty="0"/>
          </a:p>
          <a:p>
            <a:r>
              <a:rPr lang="en-US" baseline="0" dirty="0"/>
              <a:t>As temps warm, some insects will be advantaged</a:t>
            </a:r>
          </a:p>
        </p:txBody>
      </p:sp>
      <p:sp>
        <p:nvSpPr>
          <p:cNvPr id="4" name="Slide Number Placeholder 3"/>
          <p:cNvSpPr>
            <a:spLocks noGrp="1"/>
          </p:cNvSpPr>
          <p:nvPr>
            <p:ph type="sldNum" sz="quarter" idx="10"/>
          </p:nvPr>
        </p:nvSpPr>
        <p:spPr/>
        <p:txBody>
          <a:bodyPr/>
          <a:lstStyle/>
          <a:p>
            <a:fld id="{32A2020F-4215-BC4E-B4A9-818718502D5D}" type="slidenum">
              <a:rPr lang="en-US" smtClean="0"/>
              <a:t>16</a:t>
            </a:fld>
            <a:endParaRPr lang="en-US"/>
          </a:p>
        </p:txBody>
      </p:sp>
    </p:spTree>
    <p:extLst>
      <p:ext uri="{BB962C8B-B14F-4D97-AF65-F5344CB8AC3E}">
        <p14:creationId xmlns:p14="http://schemas.microsoft.com/office/powerpoint/2010/main" val="22666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preparation for diapause,</a:t>
            </a:r>
            <a:r>
              <a:rPr lang="en-US" baseline="0" dirty="0"/>
              <a:t> insects need to store energy, energy in the form of proteins and </a:t>
            </a:r>
            <a:r>
              <a:rPr lang="en-US" baseline="0" dirty="0" err="1"/>
              <a:t>trighyceride</a:t>
            </a:r>
            <a:r>
              <a:rPr lang="en-US" baseline="0" dirty="0"/>
              <a:t> lipids. </a:t>
            </a:r>
            <a:endParaRPr lang="en-US" dirty="0"/>
          </a:p>
          <a:p>
            <a:endParaRPr lang="en-US" baseline="0" dirty="0"/>
          </a:p>
          <a:p>
            <a:r>
              <a:rPr lang="en-US" baseline="0" dirty="0"/>
              <a:t>Protein Storage: </a:t>
            </a:r>
          </a:p>
          <a:p>
            <a:r>
              <a:rPr lang="en-US" baseline="0" dirty="0"/>
              <a:t>	respiratory metabolism </a:t>
            </a:r>
            <a:r>
              <a:rPr lang="en-US" baseline="0" dirty="0" err="1"/>
              <a:t>resivoir</a:t>
            </a:r>
            <a:endParaRPr lang="en-US" baseline="0" dirty="0"/>
          </a:p>
          <a:p>
            <a:r>
              <a:rPr lang="en-US" baseline="0" dirty="0"/>
              <a:t>	intermediary metabolism </a:t>
            </a:r>
            <a:r>
              <a:rPr lang="en-US" baseline="0" dirty="0" err="1"/>
              <a:t>aminos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Lipid</a:t>
            </a:r>
            <a:r>
              <a:rPr lang="en-US" baseline="0" dirty="0"/>
              <a:t> Storage: (</a:t>
            </a:r>
            <a:r>
              <a:rPr lang="en-US" baseline="0" dirty="0" err="1"/>
              <a:t>Arrese</a:t>
            </a:r>
            <a:r>
              <a:rPr lang="en-US" baseline="0" dirty="0"/>
              <a:t> and </a:t>
            </a:r>
            <a:r>
              <a:rPr lang="en-US" baseline="0" dirty="0" err="1"/>
              <a:t>Soulages</a:t>
            </a:r>
            <a:r>
              <a:rPr lang="en-US" baseline="0" dirty="0"/>
              <a:t> 2010, Hahn and </a:t>
            </a:r>
            <a:r>
              <a:rPr lang="en-US" baseline="0" dirty="0" err="1"/>
              <a:t>Denlinger</a:t>
            </a:r>
            <a:r>
              <a:rPr lang="en-US" baseline="0" dirty="0"/>
              <a:t> 2007)</a:t>
            </a:r>
            <a:endParaRPr lang="en-US" dirty="0"/>
          </a:p>
          <a:p>
            <a:r>
              <a:rPr lang="en-US" dirty="0"/>
              <a:t>	Triglycerides are stored in anhydrous</a:t>
            </a:r>
            <a:r>
              <a:rPr lang="en-US" baseline="0" dirty="0"/>
              <a:t> and more compact </a:t>
            </a:r>
          </a:p>
          <a:p>
            <a:r>
              <a:rPr lang="en-US" baseline="0" dirty="0"/>
              <a:t>	the major fuel of diapause</a:t>
            </a:r>
          </a:p>
          <a:p>
            <a:r>
              <a:rPr lang="en-US" baseline="0" dirty="0"/>
              <a:t>	</a:t>
            </a:r>
            <a:r>
              <a:rPr lang="en-US" dirty="0"/>
              <a:t>Fatty</a:t>
            </a:r>
            <a:r>
              <a:rPr lang="en-US" baseline="0" dirty="0"/>
              <a:t> acids stored in the form of triglycerides </a:t>
            </a:r>
          </a:p>
          <a:p>
            <a:r>
              <a:rPr lang="en-US" baseline="0" dirty="0"/>
              <a:t>	energy is released though beta-oxidation</a:t>
            </a:r>
          </a:p>
          <a:p>
            <a:r>
              <a:rPr lang="en-US" baseline="0" dirty="0"/>
              <a:t>	fuel for flight</a:t>
            </a:r>
          </a:p>
          <a:p>
            <a:r>
              <a:rPr lang="en-US" baseline="0" dirty="0"/>
              <a:t>	phospholipids and waxes	</a:t>
            </a:r>
          </a:p>
          <a:p>
            <a:r>
              <a:rPr lang="en-US" baseline="0" dirty="0"/>
              <a:t>	more than 90% of lipids are stored are </a:t>
            </a:r>
            <a:r>
              <a:rPr lang="en-US" baseline="0" dirty="0" err="1"/>
              <a:t>tryglycerides</a:t>
            </a:r>
            <a:endParaRPr lang="en-US" baseline="0" dirty="0"/>
          </a:p>
          <a:p>
            <a:r>
              <a:rPr lang="en-US" baseline="0" dirty="0"/>
              <a:t>	synthesized from food intake: fatty acids, carbs, proteins</a:t>
            </a:r>
          </a:p>
          <a:p>
            <a:r>
              <a:rPr lang="en-US" baseline="0" dirty="0"/>
              <a:t>	</a:t>
            </a:r>
          </a:p>
          <a:p>
            <a:r>
              <a:rPr lang="en-US" baseline="0" dirty="0"/>
              <a:t>While some insects eat use some of the same foods we use to build up these stores of energy rich molecules, they like their food straight from the ground. </a:t>
            </a:r>
          </a:p>
          <a:p>
            <a:endParaRPr lang="en-US" baseline="0" dirty="0"/>
          </a:p>
          <a:p>
            <a:r>
              <a:rPr lang="en-US" baseline="0" dirty="0"/>
              <a:t>As temps warm, some insects will be advantaged</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201934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24</a:t>
            </a:fld>
            <a:endParaRPr lang="en-US"/>
          </a:p>
        </p:txBody>
      </p:sp>
    </p:spTree>
    <p:extLst>
      <p:ext uri="{BB962C8B-B14F-4D97-AF65-F5344CB8AC3E}">
        <p14:creationId xmlns:p14="http://schemas.microsoft.com/office/powerpoint/2010/main" val="164755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0CB1CB-EC1A-BE40-AC48-C9A5C9A731B8}"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B1CB-EC1A-BE40-AC48-C9A5C9A731B8}"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B1CB-EC1A-BE40-AC48-C9A5C9A731B8}"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A0CB1CB-EC1A-BE40-AC48-C9A5C9A731B8}"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CB1CB-EC1A-BE40-AC48-C9A5C9A731B8}"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0CB1CB-EC1A-BE40-AC48-C9A5C9A731B8}"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0CB1CB-EC1A-BE40-AC48-C9A5C9A731B8}"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0CB1CB-EC1A-BE40-AC48-C9A5C9A731B8}"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CB1CB-EC1A-BE40-AC48-C9A5C9A731B8}"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0CB1CB-EC1A-BE40-AC48-C9A5C9A731B8}"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0CB1CB-EC1A-BE40-AC48-C9A5C9A731B8}"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72DB09C-DEC5-AB4D-B267-E071D5B3CD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CB1CB-EC1A-BE40-AC48-C9A5C9A731B8}"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B09C-DEC5-AB4D-B267-E071D5B3CDB0}" type="slidenum">
              <a:rPr lang="en-US" smtClean="0"/>
              <a:t>‹#›</a:t>
            </a:fld>
            <a:endParaRPr lang="en-US"/>
          </a:p>
        </p:txBody>
      </p:sp>
    </p:spTree>
    <p:extLst>
      <p:ext uri="{BB962C8B-B14F-4D97-AF65-F5344CB8AC3E}">
        <p14:creationId xmlns:p14="http://schemas.microsoft.com/office/powerpoint/2010/main" val="36537542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diagramQuickStyle" Target="../diagrams/quickStyle5.xml"/><Relationship Id="rId3" Type="http://schemas.openxmlformats.org/officeDocument/2006/relationships/diagramLayout" Target="../diagrams/layout4.xml"/><Relationship Id="rId7" Type="http://schemas.openxmlformats.org/officeDocument/2006/relationships/image" Target="../media/image17.emf"/><Relationship Id="rId12" Type="http://schemas.openxmlformats.org/officeDocument/2006/relationships/diagramLayout" Target="../diagrams/layout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Data" Target="../diagrams/data5.xml"/><Relationship Id="rId5" Type="http://schemas.openxmlformats.org/officeDocument/2006/relationships/diagramColors" Target="../diagrams/colors4.xml"/><Relationship Id="rId15" Type="http://schemas.microsoft.com/office/2007/relationships/diagramDrawing" Target="../diagrams/drawing5.xml"/><Relationship Id="rId10" Type="http://schemas.openxmlformats.org/officeDocument/2006/relationships/image" Target="../media/image20.emf"/><Relationship Id="rId4" Type="http://schemas.openxmlformats.org/officeDocument/2006/relationships/diagramQuickStyle" Target="../diagrams/quickStyle4.xml"/><Relationship Id="rId9" Type="http://schemas.openxmlformats.org/officeDocument/2006/relationships/image" Target="../media/image19.png"/><Relationship Id="rId14" Type="http://schemas.openxmlformats.org/officeDocument/2006/relationships/diagramColors" Target="../diagrams/colors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5.wdp"/><Relationship Id="rId4" Type="http://schemas.openxmlformats.org/officeDocument/2006/relationships/image" Target="../media/image23.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25.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jp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png"/><Relationship Id="rId10" Type="http://schemas.microsoft.com/office/2007/relationships/hdphoto" Target="../media/hdphoto7.wdp"/><Relationship Id="rId4" Type="http://schemas.openxmlformats.org/officeDocument/2006/relationships/image" Target="../media/image29.jp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jpg"/><Relationship Id="rId7" Type="http://schemas.microsoft.com/office/2007/relationships/hdphoto" Target="../media/hdphoto3.wdp"/><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emf"/><Relationship Id="rId4" Type="http://schemas.openxmlformats.org/officeDocument/2006/relationships/image" Target="../media/image19.png"/><Relationship Id="rId9" Type="http://schemas.microsoft.com/office/2007/relationships/hdphoto" Target="../media/hdphoto7.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2.wdp"/><Relationship Id="rId3" Type="http://schemas.openxmlformats.org/officeDocument/2006/relationships/image" Target="../media/image33.png"/><Relationship Id="rId7" Type="http://schemas.microsoft.com/office/2007/relationships/hdphoto" Target="../media/hdphoto2.wdp"/><Relationship Id="rId12" Type="http://schemas.microsoft.com/office/2007/relationships/hdphoto" Target="../media/hdphoto11.wdp"/><Relationship Id="rId2" Type="http://schemas.openxmlformats.org/officeDocument/2006/relationships/notesSlide" Target="../notesSlides/notesSlide10.xml"/><Relationship Id="rId16"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1.png"/><Relationship Id="rId5" Type="http://schemas.microsoft.com/office/2007/relationships/hdphoto" Target="../media/hdphoto1.wdp"/><Relationship Id="rId15" Type="http://schemas.microsoft.com/office/2007/relationships/hdphoto" Target="../media/hdphoto8.wdp"/><Relationship Id="rId10" Type="http://schemas.microsoft.com/office/2007/relationships/hdphoto" Target="../media/hdphoto10.wdp"/><Relationship Id="rId4" Type="http://schemas.openxmlformats.org/officeDocument/2006/relationships/image" Target="../media/image8.png"/><Relationship Id="rId9" Type="http://schemas.openxmlformats.org/officeDocument/2006/relationships/image" Target="../media/image32.png"/><Relationship Id="rId14" Type="http://schemas.microsoft.com/office/2007/relationships/hdphoto" Target="../media/hdphoto13.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3.png"/><Relationship Id="rId7" Type="http://schemas.openxmlformats.org/officeDocument/2006/relationships/image" Target="../media/image31.png"/><Relationship Id="rId12" Type="http://schemas.microsoft.com/office/2007/relationships/hdphoto" Target="../media/hdphoto14.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8.wdp"/><Relationship Id="rId5" Type="http://schemas.openxmlformats.org/officeDocument/2006/relationships/image" Target="../media/image32.png"/><Relationship Id="rId10" Type="http://schemas.microsoft.com/office/2007/relationships/hdphoto" Target="../media/hdphoto13.wdp"/><Relationship Id="rId4" Type="http://schemas.openxmlformats.org/officeDocument/2006/relationships/image" Target="../media/image19.png"/><Relationship Id="rId9" Type="http://schemas.microsoft.com/office/2007/relationships/hdphoto" Target="../media/hdphoto12.wdp"/></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4.wdp"/><Relationship Id="rId3" Type="http://schemas.openxmlformats.org/officeDocument/2006/relationships/chart" Target="../charts/chart2.xml"/><Relationship Id="rId7" Type="http://schemas.microsoft.com/office/2007/relationships/hdphoto" Target="../media/hdphoto10.wdp"/><Relationship Id="rId12" Type="http://schemas.microsoft.com/office/2007/relationships/hdphoto" Target="../media/hdphoto8.wdp"/><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13.wdp"/><Relationship Id="rId5" Type="http://schemas.openxmlformats.org/officeDocument/2006/relationships/image" Target="../media/image19.png"/><Relationship Id="rId10" Type="http://schemas.microsoft.com/office/2007/relationships/hdphoto" Target="../media/hdphoto12.wdp"/><Relationship Id="rId4" Type="http://schemas.openxmlformats.org/officeDocument/2006/relationships/image" Target="../media/image33.png"/><Relationship Id="rId9" Type="http://schemas.microsoft.com/office/2007/relationships/hdphoto" Target="../media/hdphoto11.wdp"/></Relationships>
</file>

<file path=ppt/slides/_rels/slide3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3.png"/><Relationship Id="rId7" Type="http://schemas.openxmlformats.org/officeDocument/2006/relationships/image" Target="../media/image31.png"/><Relationship Id="rId12" Type="http://schemas.microsoft.com/office/2007/relationships/hdphoto" Target="../media/hdphoto1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8.wdp"/><Relationship Id="rId5" Type="http://schemas.openxmlformats.org/officeDocument/2006/relationships/image" Target="../media/image32.png"/><Relationship Id="rId10" Type="http://schemas.microsoft.com/office/2007/relationships/hdphoto" Target="../media/hdphoto13.wdp"/><Relationship Id="rId4" Type="http://schemas.openxmlformats.org/officeDocument/2006/relationships/image" Target="../media/image19.png"/><Relationship Id="rId9" Type="http://schemas.microsoft.com/office/2007/relationships/hdphoto" Target="../media/hdphoto12.wdp"/></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4.wdp"/><Relationship Id="rId3" Type="http://schemas.openxmlformats.org/officeDocument/2006/relationships/chart" Target="../charts/chart4.xml"/><Relationship Id="rId7" Type="http://schemas.microsoft.com/office/2007/relationships/hdphoto" Target="../media/hdphoto10.wdp"/><Relationship Id="rId12" Type="http://schemas.microsoft.com/office/2007/relationships/hdphoto" Target="../media/hdphoto8.wdp"/><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13.wdp"/><Relationship Id="rId5" Type="http://schemas.openxmlformats.org/officeDocument/2006/relationships/image" Target="../media/image19.png"/><Relationship Id="rId10" Type="http://schemas.microsoft.com/office/2007/relationships/hdphoto" Target="../media/hdphoto12.wdp"/><Relationship Id="rId4" Type="http://schemas.openxmlformats.org/officeDocument/2006/relationships/image" Target="../media/image33.png"/><Relationship Id="rId9" Type="http://schemas.microsoft.com/office/2007/relationships/hdphoto" Target="../media/hdphoto11.wdp"/></Relationships>
</file>

<file path=ppt/slides/_rels/slide3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9.png"/><Relationship Id="rId7" Type="http://schemas.microsoft.com/office/2007/relationships/hdphoto" Target="../media/hdphoto11.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14.wdp"/><Relationship Id="rId5" Type="http://schemas.microsoft.com/office/2007/relationships/hdphoto" Target="../media/hdphoto10.wdp"/><Relationship Id="rId10" Type="http://schemas.microsoft.com/office/2007/relationships/hdphoto" Target="../media/hdphoto8.wdp"/><Relationship Id="rId4" Type="http://schemas.openxmlformats.org/officeDocument/2006/relationships/image" Target="../media/image32.png"/><Relationship Id="rId9" Type="http://schemas.microsoft.com/office/2007/relationships/hdphoto" Target="../media/hdphoto13.wdp"/></Relationships>
</file>

<file path=ppt/slides/_rels/slide35.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chart" Target="../charts/chart6.xml"/><Relationship Id="rId3" Type="http://schemas.openxmlformats.org/officeDocument/2006/relationships/image" Target="../media/image33.png"/><Relationship Id="rId7" Type="http://schemas.openxmlformats.org/officeDocument/2006/relationships/image" Target="../media/image31.png"/><Relationship Id="rId12" Type="http://schemas.microsoft.com/office/2007/relationships/hdphoto" Target="../media/hdphoto14.wdp"/><Relationship Id="rId2" Type="http://schemas.openxmlformats.org/officeDocument/2006/relationships/chart" Target="../charts/chart5.xml"/><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8.wdp"/><Relationship Id="rId5" Type="http://schemas.openxmlformats.org/officeDocument/2006/relationships/image" Target="../media/image32.png"/><Relationship Id="rId10" Type="http://schemas.microsoft.com/office/2007/relationships/hdphoto" Target="../media/hdphoto13.wdp"/><Relationship Id="rId4" Type="http://schemas.openxmlformats.org/officeDocument/2006/relationships/image" Target="../media/image19.png"/><Relationship Id="rId9" Type="http://schemas.microsoft.com/office/2007/relationships/hdphoto" Target="../media/hdphoto12.wdp"/></Relationships>
</file>

<file path=ppt/slides/_rels/slide36.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8.png"/><Relationship Id="rId3" Type="http://schemas.openxmlformats.org/officeDocument/2006/relationships/image" Target="../media/image19.png"/><Relationship Id="rId7" Type="http://schemas.microsoft.com/office/2007/relationships/hdphoto" Target="../media/hdphoto11.wdp"/><Relationship Id="rId12" Type="http://schemas.microsoft.com/office/2007/relationships/hdphoto" Target="../media/hdphoto9.wdp"/><Relationship Id="rId2" Type="http://schemas.openxmlformats.org/officeDocument/2006/relationships/image" Target="../media/image33.png"/><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14.wdp"/><Relationship Id="rId5" Type="http://schemas.microsoft.com/office/2007/relationships/hdphoto" Target="../media/hdphoto10.wdp"/><Relationship Id="rId15" Type="http://schemas.openxmlformats.org/officeDocument/2006/relationships/image" Target="../media/image9.png"/><Relationship Id="rId10" Type="http://schemas.microsoft.com/office/2007/relationships/hdphoto" Target="../media/hdphoto8.wdp"/><Relationship Id="rId4" Type="http://schemas.openxmlformats.org/officeDocument/2006/relationships/image" Target="../media/image32.png"/><Relationship Id="rId9" Type="http://schemas.microsoft.com/office/2007/relationships/hdphoto" Target="../media/hdphoto13.wdp"/><Relationship Id="rId1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16.wdp"/><Relationship Id="rId5" Type="http://schemas.microsoft.com/office/2007/relationships/hdphoto" Target="../media/hdphoto15.wdp"/><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7.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4.wdp"/><Relationship Id="rId3" Type="http://schemas.openxmlformats.org/officeDocument/2006/relationships/chart" Target="../charts/chart10.xml"/><Relationship Id="rId7" Type="http://schemas.microsoft.com/office/2007/relationships/hdphoto" Target="../media/hdphoto10.wdp"/><Relationship Id="rId12" Type="http://schemas.microsoft.com/office/2007/relationships/hdphoto" Target="../media/hdphoto8.wdp"/><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13.wdp"/><Relationship Id="rId5" Type="http://schemas.openxmlformats.org/officeDocument/2006/relationships/image" Target="../media/image19.png"/><Relationship Id="rId10" Type="http://schemas.microsoft.com/office/2007/relationships/hdphoto" Target="../media/hdphoto12.wdp"/><Relationship Id="rId4" Type="http://schemas.openxmlformats.org/officeDocument/2006/relationships/image" Target="../media/image33.png"/><Relationship Id="rId9" Type="http://schemas.microsoft.com/office/2007/relationships/hdphoto" Target="../media/hdphoto11.wdp"/></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50000"/>
            <a:extLst>
              <a:ext uri="{28A0092B-C50C-407E-A947-70E740481C1C}">
                <a14:useLocalDpi xmlns:a14="http://schemas.microsoft.com/office/drawing/2010/main" val="0"/>
              </a:ext>
            </a:extLst>
          </a:blip>
          <a:srcRect l="17881" r="39931"/>
          <a:stretch/>
        </p:blipFill>
        <p:spPr>
          <a:xfrm rot="16200000">
            <a:off x="2667000" y="-3058958"/>
            <a:ext cx="6857999" cy="12192000"/>
          </a:xfrm>
          <a:prstGeom prst="rect">
            <a:avLst/>
          </a:prstGeom>
        </p:spPr>
      </p:pic>
      <p:sp>
        <p:nvSpPr>
          <p:cNvPr id="6" name="TextBox 5"/>
          <p:cNvSpPr txBox="1"/>
          <p:nvPr/>
        </p:nvSpPr>
        <p:spPr>
          <a:xfrm>
            <a:off x="669073" y="2330605"/>
            <a:ext cx="184731" cy="369332"/>
          </a:xfrm>
          <a:prstGeom prst="rect">
            <a:avLst/>
          </a:prstGeom>
          <a:noFill/>
        </p:spPr>
        <p:txBody>
          <a:bodyPr wrap="none" rtlCol="0">
            <a:spAutoFit/>
          </a:bodyPr>
          <a:lstStyle/>
          <a:p>
            <a:endParaRPr lang="en-US"/>
          </a:p>
        </p:txBody>
      </p:sp>
      <p:sp>
        <p:nvSpPr>
          <p:cNvPr id="2" name="Title 1"/>
          <p:cNvSpPr>
            <a:spLocks noGrp="1"/>
          </p:cNvSpPr>
          <p:nvPr>
            <p:ph type="ctrTitle"/>
          </p:nvPr>
        </p:nvSpPr>
        <p:spPr>
          <a:xfrm>
            <a:off x="1522878" y="2330605"/>
            <a:ext cx="9144000" cy="2900518"/>
          </a:xfrm>
        </p:spPr>
        <p:txBody>
          <a:bodyPr>
            <a:normAutofit/>
          </a:bodyPr>
          <a:lstStyle/>
          <a:p>
            <a:r>
              <a:rPr lang="en-US" dirty="0">
                <a:solidFill>
                  <a:srgbClr val="FFFFFF"/>
                </a:solidFill>
              </a:rPr>
              <a:t>Diapause Preparations and Stored Resources</a:t>
            </a:r>
          </a:p>
        </p:txBody>
      </p:sp>
      <p:sp>
        <p:nvSpPr>
          <p:cNvPr id="3" name="Subtitle 2"/>
          <p:cNvSpPr>
            <a:spLocks noGrp="1"/>
          </p:cNvSpPr>
          <p:nvPr>
            <p:ph type="subTitle" idx="1"/>
          </p:nvPr>
        </p:nvSpPr>
        <p:spPr>
          <a:xfrm>
            <a:off x="1522878" y="5367647"/>
            <a:ext cx="9144000" cy="1098395"/>
          </a:xfrm>
        </p:spPr>
        <p:txBody>
          <a:bodyPr>
            <a:normAutofit/>
          </a:bodyPr>
          <a:lstStyle/>
          <a:p>
            <a:r>
              <a:rPr lang="en-US" dirty="0">
                <a:solidFill>
                  <a:srgbClr val="FFFFFF"/>
                </a:solidFill>
              </a:rPr>
              <a:t>-James T. Brown</a:t>
            </a:r>
          </a:p>
          <a:p>
            <a:endParaRPr lang="en-US" i="1" dirty="0">
              <a:solidFill>
                <a:srgbClr val="FFFFFF"/>
              </a:solidFill>
            </a:endParaRPr>
          </a:p>
        </p:txBody>
      </p:sp>
    </p:spTree>
    <p:extLst>
      <p:ext uri="{BB962C8B-B14F-4D97-AF65-F5344CB8AC3E}">
        <p14:creationId xmlns:p14="http://schemas.microsoft.com/office/powerpoint/2010/main" val="26424060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Climate Change:       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6284" y="728888"/>
            <a:ext cx="3624947" cy="675369"/>
          </a:xfrm>
          <a:prstGeom prst="rect">
            <a:avLst/>
          </a:prstGeom>
        </p:spPr>
      </p:pic>
    </p:spTree>
    <p:extLst>
      <p:ext uri="{BB962C8B-B14F-4D97-AF65-F5344CB8AC3E}">
        <p14:creationId xmlns:p14="http://schemas.microsoft.com/office/powerpoint/2010/main" val="5660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Climate Change</a:t>
            </a:r>
          </a:p>
          <a:p>
            <a:pPr marL="858838" indent="-292100">
              <a:buFont typeface="Arial" panose="020B0604020202020204" pitchFamily="34" charset="0"/>
              <a:buChar char="•"/>
              <a:tabLst>
                <a:tab pos="11366500" algn="l"/>
              </a:tabLst>
            </a:pPr>
            <a:r>
              <a:rPr lang="en-US" sz="3600" dirty="0">
                <a:solidFill>
                  <a:schemeClr val="tx1"/>
                </a:solidFill>
              </a:rPr>
              <a:t>Longer growing seasons</a:t>
            </a:r>
          </a:p>
          <a:p>
            <a:pPr marL="858838" indent="-292100">
              <a:buFont typeface="Arial" panose="020B0604020202020204" pitchFamily="34" charset="0"/>
              <a:buChar char="•"/>
              <a:tabLst>
                <a:tab pos="11366500" algn="l"/>
              </a:tabLst>
            </a:pPr>
            <a:r>
              <a:rPr lang="en-US" sz="3600" dirty="0">
                <a:solidFill>
                  <a:schemeClr val="tx1"/>
                </a:solidFill>
              </a:rPr>
              <a:t>Fall and spring temperatures more variable</a:t>
            </a:r>
          </a:p>
          <a:p>
            <a:pPr marL="858838" indent="-292100">
              <a:buFont typeface="Arial" panose="020B0604020202020204" pitchFamily="34" charset="0"/>
              <a:buChar char="•"/>
              <a:tabLst>
                <a:tab pos="11366500" algn="l"/>
              </a:tabLst>
            </a:pPr>
            <a:r>
              <a:rPr lang="en-US" sz="3600" dirty="0">
                <a:solidFill>
                  <a:schemeClr val="tx1"/>
                </a:solidFill>
              </a:rPr>
              <a:t>Warmer and shorter winters</a:t>
            </a:r>
          </a:p>
          <a:p>
            <a:pPr marL="858838" indent="-292100">
              <a:buFont typeface="Arial" panose="020B0604020202020204" pitchFamily="34" charset="0"/>
              <a:buChar char="•"/>
              <a:tabLst>
                <a:tab pos="11366500" algn="l"/>
              </a:tabLst>
            </a:pPr>
            <a:r>
              <a:rPr lang="en-US" sz="3600" dirty="0">
                <a:solidFill>
                  <a:schemeClr val="tx1"/>
                </a:solidFill>
              </a:rPr>
              <a:t>Shifts in the timing of insect activity versus dormancy</a:t>
            </a:r>
          </a:p>
          <a:p>
            <a:pPr marL="858838" indent="-292100">
              <a:buFont typeface="Arial" panose="020B0604020202020204" pitchFamily="34" charset="0"/>
              <a:buChar char="•"/>
              <a:tabLst>
                <a:tab pos="11366500" algn="l"/>
              </a:tabLst>
            </a:pPr>
            <a:endParaRPr lang="en-US" sz="3600" dirty="0">
              <a:solidFill>
                <a:schemeClr val="tx1"/>
              </a:solidFill>
            </a:endParaRPr>
          </a:p>
          <a:p>
            <a:pPr marL="858838" indent="-292100">
              <a:buFont typeface="Arial" panose="020B0604020202020204" pitchFamily="34" charset="0"/>
              <a:buChar char="•"/>
              <a:tabLst>
                <a:tab pos="11366500" algn="l"/>
              </a:tabLst>
            </a:pPr>
            <a:r>
              <a:rPr lang="en-US" sz="3600" b="1" u="sng" dirty="0">
                <a:solidFill>
                  <a:schemeClr val="tx1"/>
                </a:solidFill>
              </a:rPr>
              <a:t>Question: </a:t>
            </a:r>
            <a:r>
              <a:rPr lang="en-US" sz="3600" dirty="0">
                <a:solidFill>
                  <a:schemeClr val="tx1"/>
                </a:solidFill>
              </a:rPr>
              <a:t>As cool seasons warm, how will insects respond as temperatures increase?</a:t>
            </a:r>
          </a:p>
          <a:p>
            <a:pPr marL="1316038" lvl="1" indent="-292100">
              <a:buFont typeface="Arial" panose="020B0604020202020204" pitchFamily="34" charset="0"/>
              <a:buChar char="•"/>
              <a:tabLst>
                <a:tab pos="11366500" algn="l"/>
              </a:tabLst>
            </a:pPr>
            <a:r>
              <a:rPr lang="en-US" sz="3600" dirty="0">
                <a:solidFill>
                  <a:schemeClr val="tx1"/>
                </a:solidFill>
              </a:rPr>
              <a:t>Timing of pests, beneficial insects, pathogens, etc.</a:t>
            </a:r>
          </a:p>
          <a:p>
            <a:pPr marL="685800" indent="-685800">
              <a:buFont typeface="Arial" panose="020B0604020202020204" pitchFamily="34" charset="0"/>
              <a:buChar char="•"/>
            </a:pPr>
            <a:endParaRPr lang="en-US" sz="3600" dirty="0">
              <a:solidFill>
                <a:schemeClr val="tx1"/>
              </a:solidFill>
            </a:endParaRPr>
          </a:p>
        </p:txBody>
      </p:sp>
    </p:spTree>
    <p:extLst>
      <p:ext uri="{BB962C8B-B14F-4D97-AF65-F5344CB8AC3E}">
        <p14:creationId xmlns:p14="http://schemas.microsoft.com/office/powerpoint/2010/main" val="83961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981841307"/>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45029" y="3249386"/>
            <a:ext cx="184731" cy="369332"/>
          </a:xfrm>
          <a:prstGeom prst="rect">
            <a:avLst/>
          </a:prstGeom>
          <a:noFill/>
        </p:spPr>
        <p:txBody>
          <a:bodyPr wrap="none" rtlCol="0">
            <a:spAutoFit/>
          </a:bodyPr>
          <a:lstStyle/>
          <a:p>
            <a:endParaRPr lang="en-US" dirty="0"/>
          </a:p>
        </p:txBody>
      </p:sp>
      <p:sp>
        <p:nvSpPr>
          <p:cNvPr id="3" name="TextBox 2"/>
          <p:cNvSpPr txBox="1"/>
          <p:nvPr/>
        </p:nvSpPr>
        <p:spPr>
          <a:xfrm>
            <a:off x="534574" y="3249135"/>
            <a:ext cx="5838092" cy="1754326"/>
          </a:xfrm>
          <a:prstGeom prst="rect">
            <a:avLst/>
          </a:prstGeom>
          <a:noFill/>
        </p:spPr>
        <p:txBody>
          <a:bodyPr wrap="square" rtlCol="0">
            <a:spAutoFit/>
          </a:bodyPr>
          <a:lstStyle/>
          <a:p>
            <a:r>
              <a:rPr lang="en-US" sz="3600" dirty="0"/>
              <a:t>Model system to study questions about seasonal timing shifts.</a:t>
            </a:r>
          </a:p>
        </p:txBody>
      </p:sp>
    </p:spTree>
    <p:extLst>
      <p:ext uri="{BB962C8B-B14F-4D97-AF65-F5344CB8AC3E}">
        <p14:creationId xmlns:p14="http://schemas.microsoft.com/office/powerpoint/2010/main" val="1044589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pic>
        <p:nvPicPr>
          <p:cNvPr id="9" name="Content Placeholder 3"/>
          <p:cNvPicPr>
            <a:picLocks noChangeAspect="1"/>
          </p:cNvPicPr>
          <p:nvPr/>
        </p:nvPicPr>
        <p:blipFill rotWithShape="1">
          <a:blip r:embed="rId3">
            <a:alphaModFix amt="55000"/>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grpSp>
        <p:nvGrpSpPr>
          <p:cNvPr id="4" name="Group 3"/>
          <p:cNvGrpSpPr/>
          <p:nvPr/>
        </p:nvGrpSpPr>
        <p:grpSpPr>
          <a:xfrm>
            <a:off x="6835586" y="1421494"/>
            <a:ext cx="4648199" cy="4755467"/>
            <a:chOff x="6835586" y="1421494"/>
            <a:chExt cx="4648199" cy="4755467"/>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586" y="1421494"/>
              <a:ext cx="4518213" cy="4755467"/>
            </a:xfrm>
            <a:prstGeom prst="rect">
              <a:avLst/>
            </a:prstGeom>
          </p:spPr>
        </p:pic>
        <p:sp>
          <p:nvSpPr>
            <p:cNvPr id="8" name="TextBox 7"/>
            <p:cNvSpPr txBox="1"/>
            <p:nvPr/>
          </p:nvSpPr>
          <p:spPr>
            <a:xfrm>
              <a:off x="8763890" y="5761463"/>
              <a:ext cx="2719895" cy="276999"/>
            </a:xfrm>
            <a:prstGeom prst="rect">
              <a:avLst/>
            </a:prstGeom>
            <a:noFill/>
          </p:spPr>
          <p:txBody>
            <a:bodyPr wrap="square" rtlCol="0">
              <a:spAutoFit/>
            </a:bodyPr>
            <a:lstStyle/>
            <a:p>
              <a:pPr fontAlgn="base"/>
              <a:r>
                <a:rPr lang="en-US" sz="1200" b="1" dirty="0">
                  <a:solidFill>
                    <a:schemeClr val="bg1"/>
                  </a:solidFill>
                </a:rPr>
                <a:t>Image: Eric </a:t>
              </a:r>
              <a:r>
                <a:rPr lang="en-US" sz="1200" b="1" dirty="0" err="1">
                  <a:solidFill>
                    <a:schemeClr val="bg1"/>
                  </a:solidFill>
                </a:rPr>
                <a:t>Bohnenblust</a:t>
              </a:r>
              <a:r>
                <a:rPr lang="en-US" sz="1200" b="1" dirty="0">
                  <a:solidFill>
                    <a:schemeClr val="bg1"/>
                  </a:solidFill>
                </a:rPr>
                <a:t>/Penn State</a:t>
              </a:r>
            </a:p>
          </p:txBody>
        </p:sp>
      </p:grpSp>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838200" y="1825625"/>
            <a:ext cx="5288280" cy="4351338"/>
          </a:xfrm>
        </p:spPr>
        <p:txBody>
          <a:bodyPr>
            <a:normAutofit/>
          </a:bodyPr>
          <a:lstStyle/>
          <a:p>
            <a:r>
              <a:rPr lang="en-US" sz="4000" dirty="0"/>
              <a:t>Currently a major agricultural pest in corn</a:t>
            </a:r>
          </a:p>
          <a:p>
            <a:endParaRPr lang="en-US" sz="4000" dirty="0"/>
          </a:p>
          <a:p>
            <a:r>
              <a:rPr lang="en-US" sz="4000" dirty="0"/>
              <a:t>$1 Billion in annual losses due to yield reduction and pest management</a:t>
            </a:r>
          </a:p>
        </p:txBody>
      </p:sp>
    </p:spTree>
    <p:extLst>
      <p:ext uri="{BB962C8B-B14F-4D97-AF65-F5344CB8AC3E}">
        <p14:creationId xmlns:p14="http://schemas.microsoft.com/office/powerpoint/2010/main" val="833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467834" y="346115"/>
          <a:ext cx="11468782" cy="997425"/>
        </p:xfrm>
        <a:graphic>
          <a:graphicData uri="http://schemas.openxmlformats.org/drawingml/2006/table">
            <a:tbl>
              <a:tblPr firstRow="1" bandRow="1">
                <a:tableStyleId>{69C7853C-536D-4A76-A0AE-DD22124D55A5}</a:tableStyleId>
              </a:tblPr>
              <a:tblGrid>
                <a:gridCol w="5539561">
                  <a:extLst>
                    <a:ext uri="{9D8B030D-6E8A-4147-A177-3AD203B41FA5}">
                      <a16:colId xmlns:a16="http://schemas.microsoft.com/office/drawing/2014/main" val="20000"/>
                    </a:ext>
                  </a:extLst>
                </a:gridCol>
                <a:gridCol w="5929221">
                  <a:extLst>
                    <a:ext uri="{9D8B030D-6E8A-4147-A177-3AD203B41FA5}">
                      <a16:colId xmlns:a16="http://schemas.microsoft.com/office/drawing/2014/main" val="20001"/>
                    </a:ext>
                  </a:extLst>
                </a:gridCol>
              </a:tblGrid>
              <a:tr h="997425">
                <a:tc>
                  <a:txBody>
                    <a:bodyPr/>
                    <a:lstStyle/>
                    <a:p>
                      <a:pPr algn="ctr"/>
                      <a:r>
                        <a:rPr lang="en-US" sz="3600" dirty="0"/>
                        <a:t>Summer Growing Season</a:t>
                      </a:r>
                    </a:p>
                  </a:txBody>
                  <a:tcPr anchor="ctr">
                    <a:lnR w="12700" cap="flat" cmpd="sng" algn="ctr">
                      <a:solidFill>
                        <a:schemeClr val="tx1"/>
                      </a:solidFill>
                      <a:prstDash val="solid"/>
                      <a:round/>
                      <a:headEnd type="none" w="med" len="med"/>
                      <a:tailEnd type="none" w="med" len="med"/>
                    </a:lnR>
                    <a:solidFill>
                      <a:schemeClr val="accent4"/>
                    </a:solidFill>
                  </a:tcPr>
                </a:tc>
                <a:tc>
                  <a:txBody>
                    <a:bodyPr/>
                    <a:lstStyle/>
                    <a:p>
                      <a:pPr algn="ctr"/>
                      <a:r>
                        <a:rPr lang="en-US" sz="3600" dirty="0"/>
                        <a:t>Cool Fall Season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bl>
          </a:graphicData>
        </a:graphic>
      </p:graphicFrame>
      <p:graphicFrame>
        <p:nvGraphicFramePr>
          <p:cNvPr id="48" name="Diagram 47"/>
          <p:cNvGraphicFramePr/>
          <p:nvPr>
            <p:extLst/>
          </p:nvPr>
        </p:nvGraphicFramePr>
        <p:xfrm>
          <a:off x="585925" y="2133770"/>
          <a:ext cx="5236440" cy="4336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3334210" y="2018726"/>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5056996" y="3824556"/>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778" y="5591729"/>
            <a:ext cx="1328275" cy="993419"/>
          </a:xfrm>
          <a:prstGeom prst="rect">
            <a:avLst/>
          </a:prstGeom>
        </p:spPr>
      </p:pic>
      <p:sp>
        <p:nvSpPr>
          <p:cNvPr id="10" name="Rectangle 9"/>
          <p:cNvSpPr/>
          <p:nvPr/>
        </p:nvSpPr>
        <p:spPr>
          <a:xfrm rot="14927563">
            <a:off x="627771" y="3425573"/>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1" name="Diagram 10"/>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Oval 11"/>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3" name="Oval 12"/>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15" name="Rectangle 14"/>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7834" y="134354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5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ppt_w"/>
                                          </p:val>
                                        </p:tav>
                                        <p:tav tm="100000">
                                          <p:val>
                                            <p:strVal val="#ppt_w"/>
                                          </p:val>
                                        </p:tav>
                                      </p:tavLst>
                                    </p:anim>
                                    <p:anim calcmode="lin" valueType="num">
                                      <p:cBhvr>
                                        <p:cTn id="8" dur="500" fill="hold"/>
                                        <p:tgtEl>
                                          <p:spTgt spid="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ECB Pre-diapause</a:t>
            </a:r>
          </a:p>
        </p:txBody>
      </p:sp>
      <p:sp>
        <p:nvSpPr>
          <p:cNvPr id="3" name="Content Placeholder 2"/>
          <p:cNvSpPr>
            <a:spLocks noGrp="1"/>
          </p:cNvSpPr>
          <p:nvPr>
            <p:ph idx="1"/>
          </p:nvPr>
        </p:nvSpPr>
        <p:spPr>
          <a:xfrm>
            <a:off x="838200" y="1825625"/>
            <a:ext cx="5276850" cy="4351338"/>
          </a:xfrm>
        </p:spPr>
        <p:txBody>
          <a:bodyPr>
            <a:normAutofit/>
          </a:bodyPr>
          <a:lstStyle/>
          <a:p>
            <a:r>
              <a:rPr lang="en-US" sz="4000" dirty="0"/>
              <a:t>Induction: </a:t>
            </a:r>
          </a:p>
          <a:p>
            <a:pPr lvl="1"/>
            <a:r>
              <a:rPr lang="en-US" sz="3600" dirty="0"/>
              <a:t>5</a:t>
            </a:r>
            <a:r>
              <a:rPr lang="en-US" sz="3600" baseline="30000" dirty="0"/>
              <a:t>th</a:t>
            </a:r>
            <a:r>
              <a:rPr lang="en-US" sz="3600" dirty="0"/>
              <a:t> instar ECB perceive short photoperiod</a:t>
            </a:r>
          </a:p>
          <a:p>
            <a:r>
              <a:rPr lang="en-US" sz="4000" dirty="0"/>
              <a:t>Preparation:</a:t>
            </a:r>
          </a:p>
          <a:p>
            <a:pPr lvl="1"/>
            <a:r>
              <a:rPr lang="en-US" sz="3600" dirty="0"/>
              <a:t>Diapause destined larva begins storing resources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692" y="2497271"/>
            <a:ext cx="4674106" cy="3486150"/>
          </a:xfrm>
          <a:prstGeom prst="rect">
            <a:avLst/>
          </a:prstGeom>
        </p:spPr>
      </p:pic>
      <p:pic>
        <p:nvPicPr>
          <p:cNvPr id="6" name="Picture 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5692" y="2497271"/>
            <a:ext cx="4674106" cy="3486150"/>
          </a:xfrm>
          <a:prstGeom prst="rect">
            <a:avLst/>
          </a:prstGeom>
        </p:spPr>
      </p:pic>
      <p:sp>
        <p:nvSpPr>
          <p:cNvPr id="7" name="Lightning Bolt 6"/>
          <p:cNvSpPr/>
          <p:nvPr/>
        </p:nvSpPr>
        <p:spPr>
          <a:xfrm rot="20280534" flipH="1">
            <a:off x="8830217" y="772259"/>
            <a:ext cx="3125884" cy="1836858"/>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0838971">
            <a:off x="7546583" y="4159811"/>
            <a:ext cx="2106865" cy="461665"/>
          </a:xfrm>
          <a:prstGeom prst="rect">
            <a:avLst/>
          </a:prstGeom>
          <a:solidFill>
            <a:schemeClr val="bg1"/>
          </a:solidFill>
        </p:spPr>
        <p:txBody>
          <a:bodyPr wrap="square" rtlCol="0">
            <a:spAutoFit/>
          </a:bodyPr>
          <a:lstStyle/>
          <a:p>
            <a:r>
              <a:rPr lang="en-US" sz="2400" b="1" dirty="0">
                <a:solidFill>
                  <a:srgbClr val="FF0000"/>
                </a:solidFill>
              </a:rPr>
              <a:t>PRE-DIAPAUSE</a:t>
            </a:r>
          </a:p>
        </p:txBody>
      </p:sp>
    </p:spTree>
    <p:extLst>
      <p:ext uri="{BB962C8B-B14F-4D97-AF65-F5344CB8AC3E}">
        <p14:creationId xmlns:p14="http://schemas.microsoft.com/office/powerpoint/2010/main" val="68738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23" presetClass="entr" presetSubtype="3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strVal val="4*#ppt_w"/>
                                          </p:val>
                                        </p:tav>
                                        <p:tav tm="100000">
                                          <p:val>
                                            <p:strVal val="#ppt_w"/>
                                          </p:val>
                                        </p:tav>
                                      </p:tavLst>
                                    </p:anim>
                                    <p:anim calcmode="lin" valueType="num">
                                      <p:cBhvr>
                                        <p:cTn id="11" dur="500" fill="hold"/>
                                        <p:tgtEl>
                                          <p:spTgt spid="7"/>
                                        </p:tgtEl>
                                        <p:attrNameLst>
                                          <p:attrName>ppt_h</p:attrName>
                                        </p:attrNameLst>
                                      </p:cBhvr>
                                      <p:tavLst>
                                        <p:tav tm="0">
                                          <p:val>
                                            <p:strVal val="4*#ppt_h"/>
                                          </p:val>
                                        </p:tav>
                                        <p:tav tm="100000">
                                          <p:val>
                                            <p:strVal val="#ppt_h"/>
                                          </p:val>
                                        </p:tav>
                                      </p:tavLst>
                                    </p:anim>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par>
                          <p:cTn id="21" fill="hold">
                            <p:stCondLst>
                              <p:cond delay="0"/>
                            </p:stCondLst>
                            <p:childTnLst>
                              <p:par>
                                <p:cTn id="22" presetID="6" presetClass="emph" presetSubtype="0" fill="hold" nodeType="afterEffect">
                                  <p:stCondLst>
                                    <p:cond delay="0"/>
                                  </p:stCondLst>
                                  <p:childTnLst>
                                    <p:animScale>
                                      <p:cBhvr>
                                        <p:cTn id="23" dur="2000" fill="hold"/>
                                        <p:tgtEl>
                                          <p:spTgt spid="5"/>
                                        </p:tgtEl>
                                      </p:cBhvr>
                                      <p:by x="150000" y="150000"/>
                                    </p:animScale>
                                  </p:childTnLst>
                                </p:cTn>
                              </p:par>
                              <p:par>
                                <p:cTn id="24" presetID="6" presetClass="emph" presetSubtype="0" fill="hold" nodeType="withEffect">
                                  <p:stCondLst>
                                    <p:cond delay="0"/>
                                  </p:stCondLst>
                                  <p:childTnLst>
                                    <p:animScale>
                                      <p:cBhvr>
                                        <p:cTn id="25"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6461819" y="1690688"/>
            <a:ext cx="5441007" cy="4519604"/>
          </a:xfrm>
        </p:spPr>
        <p:txBody>
          <a:bodyPr numCol="1" anchor="t">
            <a:noAutofit/>
          </a:bodyPr>
          <a:lstStyle/>
          <a:p>
            <a:pPr>
              <a:lnSpc>
                <a:spcPct val="100000"/>
              </a:lnSpc>
              <a:spcBef>
                <a:spcPts val="0"/>
              </a:spcBef>
            </a:pPr>
            <a:r>
              <a:rPr lang="en-US" sz="3200" dirty="0"/>
              <a:t>Fat: Main fuel diapause, and serve as structural molecules.</a:t>
            </a:r>
          </a:p>
          <a:p>
            <a:pPr>
              <a:lnSpc>
                <a:spcPct val="100000"/>
              </a:lnSpc>
              <a:spcBef>
                <a:spcPts val="0"/>
              </a:spcBef>
            </a:pPr>
            <a:endParaRPr lang="en-US" sz="3200" dirty="0"/>
          </a:p>
          <a:p>
            <a:pPr>
              <a:lnSpc>
                <a:spcPct val="100000"/>
              </a:lnSpc>
              <a:spcBef>
                <a:spcPts val="0"/>
              </a:spcBef>
            </a:pPr>
            <a:r>
              <a:rPr lang="en-US" sz="3200" dirty="0"/>
              <a:t>Sugar: Common energy reserve</a:t>
            </a:r>
          </a:p>
          <a:p>
            <a:pPr>
              <a:lnSpc>
                <a:spcPct val="100000"/>
              </a:lnSpc>
              <a:spcBef>
                <a:spcPts val="0"/>
              </a:spcBef>
            </a:pPr>
            <a:endParaRPr lang="en-US" sz="3200" dirty="0"/>
          </a:p>
          <a:p>
            <a:pPr>
              <a:lnSpc>
                <a:spcPct val="100000"/>
              </a:lnSpc>
              <a:spcBef>
                <a:spcPts val="0"/>
              </a:spcBef>
            </a:pPr>
            <a:r>
              <a:rPr lang="en-US" sz="3200" dirty="0"/>
              <a:t>Proteins: used during post diapause development.</a:t>
            </a:r>
          </a:p>
        </p:txBody>
      </p:sp>
      <p:sp>
        <p:nvSpPr>
          <p:cNvPr id="2" name="Title 1"/>
          <p:cNvSpPr>
            <a:spLocks noGrp="1"/>
          </p:cNvSpPr>
          <p:nvPr>
            <p:ph type="title"/>
          </p:nvPr>
        </p:nvSpPr>
        <p:spPr/>
        <p:txBody>
          <a:bodyPr>
            <a:normAutofit/>
          </a:bodyPr>
          <a:lstStyle/>
          <a:p>
            <a:r>
              <a:rPr lang="en-US" dirty="0"/>
              <a:t>Resources</a:t>
            </a:r>
          </a:p>
        </p:txBody>
      </p:sp>
      <p:sp>
        <p:nvSpPr>
          <p:cNvPr id="14" name="Content Placeholder 9"/>
          <p:cNvSpPr txBox="1">
            <a:spLocks/>
          </p:cNvSpPr>
          <p:nvPr/>
        </p:nvSpPr>
        <p:spPr>
          <a:xfrm>
            <a:off x="963386" y="4221759"/>
            <a:ext cx="4640737" cy="1955204"/>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endParaRPr lang="en-US" dirty="0"/>
          </a:p>
        </p:txBody>
      </p:sp>
      <p:sp>
        <p:nvSpPr>
          <p:cNvPr id="15" name="TextBox 14"/>
          <p:cNvSpPr txBox="1"/>
          <p:nvPr/>
        </p:nvSpPr>
        <p:spPr>
          <a:xfrm>
            <a:off x="5878286" y="6368143"/>
            <a:ext cx="4959306" cy="369332"/>
          </a:xfrm>
          <a:prstGeom prst="rect">
            <a:avLst/>
          </a:prstGeom>
          <a:noFill/>
        </p:spPr>
        <p:txBody>
          <a:bodyPr wrap="none" rtlCol="0">
            <a:spAutoFit/>
          </a:bodyPr>
          <a:lstStyle/>
          <a:p>
            <a:r>
              <a:rPr lang="en-US" dirty="0"/>
              <a:t>Hahn &amp; </a:t>
            </a:r>
            <a:r>
              <a:rPr lang="en-US" dirty="0" err="1"/>
              <a:t>Denlinger</a:t>
            </a:r>
            <a:r>
              <a:rPr lang="en-US" dirty="0"/>
              <a:t>, 2007; </a:t>
            </a:r>
            <a:r>
              <a:rPr lang="en-US" dirty="0" err="1"/>
              <a:t>Areese</a:t>
            </a:r>
            <a:r>
              <a:rPr lang="en-US" dirty="0"/>
              <a:t> &amp; </a:t>
            </a:r>
            <a:r>
              <a:rPr lang="en-US" dirty="0" err="1"/>
              <a:t>Soulages</a:t>
            </a:r>
            <a:r>
              <a:rPr lang="en-US" dirty="0"/>
              <a:t>, 2010;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254667" y="1345401"/>
            <a:ext cx="5623619" cy="6329363"/>
          </a:xfrm>
          <a:prstGeom prst="rect">
            <a:avLst/>
          </a:prstGeom>
        </p:spPr>
      </p:pic>
      <p:sp>
        <p:nvSpPr>
          <p:cNvPr id="13" name="Minus 7"/>
          <p:cNvSpPr/>
          <p:nvPr/>
        </p:nvSpPr>
        <p:spPr>
          <a:xfrm>
            <a:off x="2817159" y="3858384"/>
            <a:ext cx="3061127"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16" name="Minus 9"/>
          <p:cNvSpPr/>
          <p:nvPr/>
        </p:nvSpPr>
        <p:spPr>
          <a:xfrm>
            <a:off x="580581" y="6140888"/>
            <a:ext cx="3284865"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17" name="Minus 5"/>
          <p:cNvSpPr/>
          <p:nvPr/>
        </p:nvSpPr>
        <p:spPr>
          <a:xfrm>
            <a:off x="254667" y="2023219"/>
            <a:ext cx="2824230" cy="393976"/>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Triglycerides</a:t>
            </a:r>
          </a:p>
        </p:txBody>
      </p:sp>
    </p:spTree>
    <p:extLst>
      <p:ext uri="{BB962C8B-B14F-4D97-AF65-F5344CB8AC3E}">
        <p14:creationId xmlns:p14="http://schemas.microsoft.com/office/powerpoint/2010/main" val="16306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Diapause</a:t>
            </a:r>
          </a:p>
        </p:txBody>
      </p:sp>
      <p:sp>
        <p:nvSpPr>
          <p:cNvPr id="3" name="Content Placeholder 2"/>
          <p:cNvSpPr>
            <a:spLocks noGrp="1"/>
          </p:cNvSpPr>
          <p:nvPr>
            <p:ph idx="1"/>
          </p:nvPr>
        </p:nvSpPr>
        <p:spPr>
          <a:xfrm>
            <a:off x="838200" y="1825625"/>
            <a:ext cx="5276850" cy="4351338"/>
          </a:xfrm>
        </p:spPr>
        <p:txBody>
          <a:bodyPr>
            <a:normAutofit fontScale="77500" lnSpcReduction="20000"/>
          </a:bodyPr>
          <a:lstStyle/>
          <a:p>
            <a:r>
              <a:rPr lang="en-US" sz="4000" dirty="0"/>
              <a:t>Initiation:</a:t>
            </a:r>
          </a:p>
          <a:p>
            <a:pPr lvl="1"/>
            <a:r>
              <a:rPr lang="en-US" sz="3600" dirty="0"/>
              <a:t>Development is arrested and metabolism is suppressed</a:t>
            </a:r>
          </a:p>
          <a:p>
            <a:r>
              <a:rPr lang="en-US" sz="4000" dirty="0"/>
              <a:t>Maintenance:</a:t>
            </a:r>
          </a:p>
          <a:p>
            <a:pPr lvl="1"/>
            <a:r>
              <a:rPr lang="en-US" sz="3600" dirty="0"/>
              <a:t>Continuation of arrested development and suppressed metabolism</a:t>
            </a:r>
          </a:p>
          <a:p>
            <a:r>
              <a:rPr lang="en-US" sz="4000" dirty="0"/>
              <a:t>Termination: </a:t>
            </a:r>
          </a:p>
          <a:p>
            <a:pPr lvl="1"/>
            <a:r>
              <a:rPr lang="en-US" sz="3600" dirty="0"/>
              <a:t>Endogenous factors maintaining diapause are relieved</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575" y1="37297" x2="91575" y2="37297"/>
                        <a14:foregroundMark x1="91575" y1="41081" x2="91575" y2="41081"/>
                        <a14:foregroundMark x1="94139" y1="35676" x2="94139" y2="35676"/>
                        <a14:foregroundMark x1="65201" y1="27027" x2="65201" y2="27027"/>
                      </a14:backgroundRemoval>
                    </a14:imgEffect>
                  </a14:imgLayer>
                </a14:imgProps>
              </a:ext>
              <a:ext uri="{28A0092B-C50C-407E-A947-70E740481C1C}">
                <a14:useLocalDpi xmlns:a14="http://schemas.microsoft.com/office/drawing/2010/main" val="0"/>
              </a:ext>
            </a:extLst>
          </a:blip>
          <a:stretch>
            <a:fillRect/>
          </a:stretch>
        </p:blipFill>
        <p:spPr>
          <a:xfrm>
            <a:off x="6408020" y="2228850"/>
            <a:ext cx="3850406" cy="3224374"/>
          </a:xfrm>
          <a:prstGeom prst="rect">
            <a:avLst/>
          </a:prstGeom>
        </p:spPr>
      </p:pic>
      <p:grpSp>
        <p:nvGrpSpPr>
          <p:cNvPr id="18" name="Group 17"/>
          <p:cNvGrpSpPr/>
          <p:nvPr/>
        </p:nvGrpSpPr>
        <p:grpSpPr>
          <a:xfrm rot="1013234">
            <a:off x="7834717" y="2272650"/>
            <a:ext cx="1286185" cy="1091178"/>
            <a:chOff x="6395692" y="2144762"/>
            <a:chExt cx="4810892" cy="2492321"/>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49802"/>
            <a:stretch/>
          </p:blipFill>
          <p:spPr>
            <a:xfrm flipH="1">
              <a:off x="8586233" y="3488136"/>
              <a:ext cx="2288808" cy="1148947"/>
            </a:xfrm>
            <a:prstGeom prst="rect">
              <a:avLst/>
            </a:prstGeom>
          </p:spPr>
        </p:pic>
        <p:pic>
          <p:nvPicPr>
            <p:cNvPr id="20" name="Picture 19"/>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45768"/>
            <a:stretch/>
          </p:blipFill>
          <p:spPr>
            <a:xfrm flipH="1">
              <a:off x="6395692" y="2497273"/>
              <a:ext cx="4674108" cy="1890615"/>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50198"/>
            <a:stretch/>
          </p:blipFill>
          <p:spPr>
            <a:xfrm rot="1457088" flipH="1">
              <a:off x="8733442" y="2144762"/>
              <a:ext cx="2473142" cy="1231664"/>
            </a:xfrm>
            <a:prstGeom prst="rect">
              <a:avLst/>
            </a:prstGeom>
          </p:spPr>
        </p:pic>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t="49802"/>
          <a:stretch/>
        </p:blipFill>
        <p:spPr>
          <a:xfrm flipH="1">
            <a:off x="8252160" y="3144165"/>
            <a:ext cx="1538261" cy="1062397"/>
          </a:xfrm>
          <a:prstGeom prst="rect">
            <a:avLst/>
          </a:prstGeom>
        </p:spPr>
      </p:pic>
      <p:pic>
        <p:nvPicPr>
          <p:cNvPr id="28" name="Picture 27"/>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58"/>
          <a:stretch/>
        </p:blipFill>
        <p:spPr>
          <a:xfrm flipH="1">
            <a:off x="6837090" y="2227943"/>
            <a:ext cx="3141376" cy="3221647"/>
          </a:xfrm>
          <a:prstGeom prst="rect">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b="50198"/>
          <a:stretch/>
        </p:blipFill>
        <p:spPr>
          <a:xfrm rot="1457088" flipH="1">
            <a:off x="8408248" y="1901986"/>
            <a:ext cx="1662150" cy="1138883"/>
          </a:xfrm>
          <a:prstGeom prst="rect">
            <a:avLst/>
          </a:prstGeom>
        </p:spPr>
      </p:pic>
    </p:spTree>
    <p:extLst>
      <p:ext uri="{BB962C8B-B14F-4D97-AF65-F5344CB8AC3E}">
        <p14:creationId xmlns:p14="http://schemas.microsoft.com/office/powerpoint/2010/main" val="214073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3">
                                            <p:txEl>
                                              <p:pRg st="0" end="0"/>
                                            </p:txEl>
                                          </p:spTgt>
                                        </p:tgtEl>
                                        <p:attrNameLst>
                                          <p:attrName>style.color</p:attrName>
                                        </p:attrNameLst>
                                      </p:cBhvr>
                                      <p:to>
                                        <p:clrVal>
                                          <a:schemeClr val="accent2"/>
                                        </p:clrVal>
                                      </p:to>
                                    </p:set>
                                    <p:set>
                                      <p:cBhvr>
                                        <p:cTn id="13" dur="500" fill="hold"/>
                                        <p:tgtEl>
                                          <p:spTgt spid="3">
                                            <p:txEl>
                                              <p:pRg st="0" end="0"/>
                                            </p:txEl>
                                          </p:spTgt>
                                        </p:tgtEl>
                                        <p:attrNameLst>
                                          <p:attrName>fillcolor</p:attrName>
                                        </p:attrNameLst>
                                      </p:cBhvr>
                                      <p:to>
                                        <p:clrVal>
                                          <a:schemeClr val="accent2"/>
                                        </p:clrVal>
                                      </p:to>
                                    </p:set>
                                    <p:set>
                                      <p:cBhvr>
                                        <p:cTn id="14" dur="500" fill="hold"/>
                                        <p:tgtEl>
                                          <p:spTgt spid="3">
                                            <p:txEl>
                                              <p:pRg st="0" end="0"/>
                                            </p:txEl>
                                          </p:spTgt>
                                        </p:tgtEl>
                                        <p:attrNameLst>
                                          <p:attrName>fill.type</p:attrName>
                                        </p:attrNameLst>
                                      </p:cBhvr>
                                      <p:to>
                                        <p:strVal val="solid"/>
                                      </p:to>
                                    </p:set>
                                  </p:childTnLst>
                                </p:cTn>
                              </p:par>
                            </p:childTnLst>
                          </p:cTn>
                        </p:par>
                        <p:par>
                          <p:cTn id="15" fill="hold">
                            <p:stCondLst>
                              <p:cond delay="700"/>
                            </p:stCondLst>
                            <p:childTnLst>
                              <p:par>
                                <p:cTn id="16" presetID="10" presetClass="exit" presetSubtype="0" fill="hold" nodeType="afterEffect">
                                  <p:stCondLst>
                                    <p:cond delay="250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nodeType="withEffect">
                                  <p:stCondLst>
                                    <p:cond delay="250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xit" presetSubtype="0" fill="hold" nodeType="withEffect">
                                  <p:stCondLst>
                                    <p:cond delay="2500"/>
                                  </p:stCondLst>
                                  <p:childTnLst>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childTnLst>
                          </p:cTn>
                        </p:par>
                        <p:par>
                          <p:cTn id="25" fill="hold">
                            <p:stCondLst>
                              <p:cond delay="370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3700"/>
                            </p:stCondLst>
                            <p:childTnLst>
                              <p:par>
                                <p:cTn id="31" presetID="1"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Diapause</a:t>
            </a:r>
          </a:p>
        </p:txBody>
      </p:sp>
      <p:sp>
        <p:nvSpPr>
          <p:cNvPr id="3" name="Content Placeholder 2"/>
          <p:cNvSpPr>
            <a:spLocks noGrp="1"/>
          </p:cNvSpPr>
          <p:nvPr>
            <p:ph idx="1"/>
          </p:nvPr>
        </p:nvSpPr>
        <p:spPr>
          <a:xfrm>
            <a:off x="838200" y="1825625"/>
            <a:ext cx="5276850" cy="4351338"/>
          </a:xfrm>
        </p:spPr>
        <p:txBody>
          <a:bodyPr>
            <a:normAutofit fontScale="77500" lnSpcReduction="20000"/>
          </a:bodyPr>
          <a:lstStyle/>
          <a:p>
            <a:r>
              <a:rPr lang="en-US" sz="4000" dirty="0"/>
              <a:t>Initiation:</a:t>
            </a:r>
          </a:p>
          <a:p>
            <a:pPr lvl="1"/>
            <a:r>
              <a:rPr lang="en-US" sz="3600" dirty="0"/>
              <a:t>Development is arrested and metabolism is suppressed</a:t>
            </a:r>
          </a:p>
          <a:p>
            <a:r>
              <a:rPr lang="en-US" sz="4000" dirty="0"/>
              <a:t>Maintenance:</a:t>
            </a:r>
          </a:p>
          <a:p>
            <a:pPr lvl="1"/>
            <a:r>
              <a:rPr lang="en-US" sz="3600" dirty="0"/>
              <a:t>Continuation of arrested development and suppressed metabolism</a:t>
            </a:r>
          </a:p>
          <a:p>
            <a:r>
              <a:rPr lang="en-US" sz="4000" dirty="0"/>
              <a:t>Termination: </a:t>
            </a:r>
          </a:p>
          <a:p>
            <a:pPr lvl="1"/>
            <a:r>
              <a:rPr lang="en-US" sz="3600" dirty="0"/>
              <a:t>Endogenous factors maintaining diapause are relieved</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575" y1="37297" x2="91575" y2="37297"/>
                        <a14:foregroundMark x1="91575" y1="41081" x2="91575" y2="41081"/>
                        <a14:foregroundMark x1="94139" y1="35676" x2="94139" y2="35676"/>
                        <a14:foregroundMark x1="65201" y1="27027" x2="65201" y2="27027"/>
                      </a14:backgroundRemoval>
                    </a14:imgEffect>
                  </a14:imgLayer>
                </a14:imgProps>
              </a:ext>
              <a:ext uri="{28A0092B-C50C-407E-A947-70E740481C1C}">
                <a14:useLocalDpi xmlns:a14="http://schemas.microsoft.com/office/drawing/2010/main" val="0"/>
              </a:ext>
            </a:extLst>
          </a:blip>
          <a:stretch>
            <a:fillRect/>
          </a:stretch>
        </p:blipFill>
        <p:spPr>
          <a:xfrm>
            <a:off x="6408020" y="2228850"/>
            <a:ext cx="3850406" cy="3224374"/>
          </a:xfrm>
          <a:prstGeom prst="rect">
            <a:avLst/>
          </a:prstGeom>
        </p:spPr>
      </p:pic>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306" y1="7391" x2="7306" y2="7391"/>
                        <a14:foregroundMark x1="49315" y1="59130" x2="49315" y2="59130"/>
                        <a14:foregroundMark x1="36530" y1="41304" x2="36530" y2="41304"/>
                        <a14:foregroundMark x1="30594" y1="49565" x2="30594" y2="49565"/>
                        <a14:foregroundMark x1="27397" y1="60000" x2="27397" y2="60000"/>
                        <a14:foregroundMark x1="30594" y1="69130" x2="30594" y2="69130"/>
                        <a14:foregroundMark x1="37900" y1="76522" x2="37900" y2="76522"/>
                        <a14:foregroundMark x1="48402" y1="79565" x2="48402" y2="79565"/>
                        <a14:foregroundMark x1="59361" y1="76957" x2="59361" y2="76957"/>
                        <a14:foregroundMark x1="66667" y1="69565" x2="66667" y2="69565"/>
                        <a14:foregroundMark x1="69406" y1="59130" x2="69406" y2="59130"/>
                        <a14:foregroundMark x1="65753" y1="49565" x2="65753" y2="49565"/>
                        <a14:foregroundMark x1="57991" y1="41739" x2="57991" y2="41739"/>
                        <a14:foregroundMark x1="14155" y1="13913" x2="14155" y2="13913"/>
                        <a14:foregroundMark x1="14612" y1="18261" x2="14612" y2="18261"/>
                        <a14:foregroundMark x1="84475" y1="18261" x2="84475" y2="18261"/>
                        <a14:foregroundMark x1="89498" y1="14348" x2="89498" y2="14348"/>
                        <a14:foregroundMark x1="93151" y1="6087" x2="93151" y2="6087"/>
                      </a14:backgroundRemoval>
                    </a14:imgEffect>
                  </a14:imgLayer>
                </a14:imgProps>
              </a:ext>
              <a:ext uri="{28A0092B-C50C-407E-A947-70E740481C1C}">
                <a14:useLocalDpi xmlns:a14="http://schemas.microsoft.com/office/drawing/2010/main" val="0"/>
              </a:ext>
            </a:extLst>
          </a:blip>
          <a:stretch>
            <a:fillRect/>
          </a:stretch>
        </p:blipFill>
        <p:spPr>
          <a:xfrm>
            <a:off x="10021557" y="3766126"/>
            <a:ext cx="1142428" cy="1199810"/>
          </a:xfrm>
          <a:prstGeom prst="rect">
            <a:avLst/>
          </a:prstGeom>
        </p:spPr>
      </p:pic>
      <p:pic>
        <p:nvPicPr>
          <p:cNvPr id="16" name="Picture 15"/>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l="27875" t="11187" r="9809"/>
          <a:stretch/>
        </p:blipFill>
        <p:spPr>
          <a:xfrm rot="7263474">
            <a:off x="9293383" y="2193653"/>
            <a:ext cx="873775" cy="2664553"/>
          </a:xfrm>
          <a:prstGeom prst="rect">
            <a:avLst/>
          </a:prstGeom>
        </p:spPr>
      </p:pic>
      <p:grpSp>
        <p:nvGrpSpPr>
          <p:cNvPr id="10" name="Group 9"/>
          <p:cNvGrpSpPr/>
          <p:nvPr/>
        </p:nvGrpSpPr>
        <p:grpSpPr>
          <a:xfrm rot="1013234">
            <a:off x="7834717" y="2258553"/>
            <a:ext cx="1286185" cy="1091178"/>
            <a:chOff x="6395692" y="2144762"/>
            <a:chExt cx="4810892" cy="2492321"/>
          </a:xfrm>
        </p:grpSpPr>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t="49802"/>
            <a:stretch/>
          </p:blipFill>
          <p:spPr>
            <a:xfrm flipH="1">
              <a:off x="8586233" y="3488136"/>
              <a:ext cx="2288808" cy="1148947"/>
            </a:xfrm>
            <a:prstGeom prst="rect">
              <a:avLst/>
            </a:prstGeom>
          </p:spPr>
        </p:pic>
        <p:pic>
          <p:nvPicPr>
            <p:cNvPr id="6" name="Picture 5"/>
            <p:cNvPicPr>
              <a:picLocks noChangeAspect="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b="45768"/>
            <a:stretch/>
          </p:blipFill>
          <p:spPr>
            <a:xfrm flipH="1">
              <a:off x="6395692" y="2497273"/>
              <a:ext cx="4674108" cy="1890615"/>
            </a:xfrm>
            <a:prstGeom prst="rect">
              <a:avLst/>
            </a:prstGeom>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b="50198"/>
            <a:stretch/>
          </p:blipFill>
          <p:spPr>
            <a:xfrm rot="1457088" flipH="1">
              <a:off x="8733442" y="2144762"/>
              <a:ext cx="2473142" cy="1231664"/>
            </a:xfrm>
            <a:prstGeom prst="rect">
              <a:avLst/>
            </a:prstGeom>
          </p:spPr>
        </p:pic>
      </p:grpSp>
      <p:sp>
        <p:nvSpPr>
          <p:cNvPr id="5" name="Rectangle 4"/>
          <p:cNvSpPr/>
          <p:nvPr/>
        </p:nvSpPr>
        <p:spPr>
          <a:xfrm>
            <a:off x="10958515" y="3766126"/>
            <a:ext cx="237681" cy="248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021557" y="3766126"/>
            <a:ext cx="193490" cy="248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style.color</p:attrName>
                                        </p:attrNameLst>
                                      </p:cBhvr>
                                      <p:to>
                                        <p:clrVal>
                                          <a:srgbClr val="FF2600"/>
                                        </p:clrVal>
                                      </p:to>
                                    </p:set>
                                    <p:set>
                                      <p:cBhvr>
                                        <p:cTn id="7" dur="500" fill="hold"/>
                                        <p:tgtEl>
                                          <p:spTgt spid="3">
                                            <p:txEl>
                                              <p:pRg st="2" end="2"/>
                                            </p:txEl>
                                          </p:spTgt>
                                        </p:tgtEl>
                                        <p:attrNameLst>
                                          <p:attrName>fillcolor</p:attrName>
                                        </p:attrNameLst>
                                      </p:cBhvr>
                                      <p:to>
                                        <p:clrVal>
                                          <a:srgbClr val="FF2600"/>
                                        </p:clrVal>
                                      </p:to>
                                    </p:set>
                                    <p:set>
                                      <p:cBhvr>
                                        <p:cTn id="8" dur="500" fill="hold"/>
                                        <p:tgtEl>
                                          <p:spTgt spid="3">
                                            <p:txEl>
                                              <p:pRg st="2" end="2"/>
                                            </p:txEl>
                                          </p:spTgt>
                                        </p:tgtEl>
                                        <p:attrNameLst>
                                          <p:attrName>fill.type</p:attrName>
                                        </p:attrNameLst>
                                      </p:cBhvr>
                                      <p:to>
                                        <p:strVal val="solid"/>
                                      </p:to>
                                    </p:set>
                                  </p:childTnLst>
                                </p:cTn>
                              </p:par>
                              <p:par>
                                <p:cTn id="9" presetID="32" presetClass="emph" presetSubtype="0" repeatCount="indefinite" fill="remove" nodeType="withEffect">
                                  <p:stCondLst>
                                    <p:cond delay="0"/>
                                  </p:stCondLst>
                                  <p:endCondLst>
                                    <p:cond evt="onNext" delay="0">
                                      <p:tgtEl>
                                        <p:sldTgt/>
                                      </p:tgtEl>
                                    </p:cond>
                                  </p:endCondLst>
                                  <p:childTnLst>
                                    <p:animRot by="120000">
                                      <p:cBhvr>
                                        <p:cTn id="10" dur="100" fill="hold">
                                          <p:stCondLst>
                                            <p:cond delay="0"/>
                                          </p:stCondLst>
                                        </p:cTn>
                                        <p:tgtEl>
                                          <p:spTgt spid="15"/>
                                        </p:tgtEl>
                                        <p:attrNameLst>
                                          <p:attrName>r</p:attrName>
                                        </p:attrNameLst>
                                      </p:cBhvr>
                                    </p:animRot>
                                    <p:animRot by="-240000">
                                      <p:cBhvr>
                                        <p:cTn id="11" dur="200" fill="hold">
                                          <p:stCondLst>
                                            <p:cond delay="200"/>
                                          </p:stCondLst>
                                        </p:cTn>
                                        <p:tgtEl>
                                          <p:spTgt spid="15"/>
                                        </p:tgtEl>
                                        <p:attrNameLst>
                                          <p:attrName>r</p:attrName>
                                        </p:attrNameLst>
                                      </p:cBhvr>
                                    </p:animRot>
                                    <p:animRot by="240000">
                                      <p:cBhvr>
                                        <p:cTn id="12" dur="200" fill="hold">
                                          <p:stCondLst>
                                            <p:cond delay="400"/>
                                          </p:stCondLst>
                                        </p:cTn>
                                        <p:tgtEl>
                                          <p:spTgt spid="15"/>
                                        </p:tgtEl>
                                        <p:attrNameLst>
                                          <p:attrName>r</p:attrName>
                                        </p:attrNameLst>
                                      </p:cBhvr>
                                    </p:animRot>
                                    <p:animRot by="-240000">
                                      <p:cBhvr>
                                        <p:cTn id="13" dur="200" fill="hold">
                                          <p:stCondLst>
                                            <p:cond delay="600"/>
                                          </p:stCondLst>
                                        </p:cTn>
                                        <p:tgtEl>
                                          <p:spTgt spid="15"/>
                                        </p:tgtEl>
                                        <p:attrNameLst>
                                          <p:attrName>r</p:attrName>
                                        </p:attrNameLst>
                                      </p:cBhvr>
                                    </p:animRot>
                                    <p:animRot by="120000">
                                      <p:cBhvr>
                                        <p:cTn id="14" dur="200" fill="hold">
                                          <p:stCondLst>
                                            <p:cond delay="800"/>
                                          </p:stCondLst>
                                        </p:cTn>
                                        <p:tgtEl>
                                          <p:spTgt spid="1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Diapause</a:t>
            </a:r>
          </a:p>
        </p:txBody>
      </p:sp>
      <p:sp>
        <p:nvSpPr>
          <p:cNvPr id="3" name="Content Placeholder 2"/>
          <p:cNvSpPr>
            <a:spLocks noGrp="1"/>
          </p:cNvSpPr>
          <p:nvPr>
            <p:ph idx="1"/>
          </p:nvPr>
        </p:nvSpPr>
        <p:spPr>
          <a:xfrm>
            <a:off x="838200" y="1825625"/>
            <a:ext cx="5276850" cy="4465006"/>
          </a:xfrm>
        </p:spPr>
        <p:txBody>
          <a:bodyPr>
            <a:normAutofit fontScale="77500" lnSpcReduction="20000"/>
          </a:bodyPr>
          <a:lstStyle/>
          <a:p>
            <a:r>
              <a:rPr lang="en-US" sz="4000" dirty="0"/>
              <a:t>Initiation:</a:t>
            </a:r>
          </a:p>
          <a:p>
            <a:pPr lvl="1"/>
            <a:r>
              <a:rPr lang="en-US" sz="3600" dirty="0"/>
              <a:t>Development is arrested and metabolism is suppressed</a:t>
            </a:r>
          </a:p>
          <a:p>
            <a:r>
              <a:rPr lang="en-US" sz="4000" dirty="0"/>
              <a:t>Maintenance:</a:t>
            </a:r>
          </a:p>
          <a:p>
            <a:pPr lvl="1"/>
            <a:r>
              <a:rPr lang="en-US" sz="3600" dirty="0"/>
              <a:t>Continuation of arrested development and suppressed metabolism</a:t>
            </a:r>
          </a:p>
          <a:p>
            <a:r>
              <a:rPr lang="en-US" sz="4000" dirty="0"/>
              <a:t>Termination: </a:t>
            </a:r>
          </a:p>
          <a:p>
            <a:pPr lvl="1"/>
            <a:r>
              <a:rPr lang="en-US" sz="3600" dirty="0"/>
              <a:t>Endogenous factors maintaining diapause are relieved</a:t>
            </a:r>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1575" y1="37297" x2="91575" y2="37297"/>
                        <a14:foregroundMark x1="91575" y1="41081" x2="91575" y2="41081"/>
                        <a14:foregroundMark x1="94139" y1="35676" x2="94139" y2="35676"/>
                        <a14:foregroundMark x1="65201" y1="27027" x2="65201" y2="27027"/>
                      </a14:backgroundRemoval>
                    </a14:imgEffect>
                  </a14:imgLayer>
                </a14:imgProps>
              </a:ext>
              <a:ext uri="{28A0092B-C50C-407E-A947-70E740481C1C}">
                <a14:useLocalDpi xmlns:a14="http://schemas.microsoft.com/office/drawing/2010/main" val="0"/>
              </a:ext>
            </a:extLst>
          </a:blip>
          <a:stretch>
            <a:fillRect/>
          </a:stretch>
        </p:blipFill>
        <p:spPr>
          <a:xfrm>
            <a:off x="6408020" y="2228850"/>
            <a:ext cx="3850406" cy="3224374"/>
          </a:xfrm>
          <a:prstGeom prst="rect">
            <a:avLst/>
          </a:prstGeom>
        </p:spPr>
      </p:pic>
      <p:grpSp>
        <p:nvGrpSpPr>
          <p:cNvPr id="10" name="Group 9"/>
          <p:cNvGrpSpPr/>
          <p:nvPr/>
        </p:nvGrpSpPr>
        <p:grpSpPr>
          <a:xfrm rot="1013234">
            <a:off x="7834717" y="2258553"/>
            <a:ext cx="1286186" cy="1091178"/>
            <a:chOff x="6395692" y="2144762"/>
            <a:chExt cx="4810894" cy="2492322"/>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9802"/>
            <a:stretch/>
          </p:blipFill>
          <p:spPr>
            <a:xfrm flipH="1">
              <a:off x="8586229" y="3488138"/>
              <a:ext cx="2288809" cy="1148946"/>
            </a:xfrm>
            <a:prstGeom prst="rect">
              <a:avLst/>
            </a:prstGeom>
          </p:spPr>
        </p:pic>
        <p:pic>
          <p:nvPicPr>
            <p:cNvPr id="6" name="Picture 5"/>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45768"/>
            <a:stretch/>
          </p:blipFill>
          <p:spPr>
            <a:xfrm flipH="1">
              <a:off x="6395692" y="2497273"/>
              <a:ext cx="4674106" cy="189061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50198"/>
            <a:stretch/>
          </p:blipFill>
          <p:spPr>
            <a:xfrm rot="1457088" flipH="1">
              <a:off x="8733445" y="2144762"/>
              <a:ext cx="2473141" cy="1231663"/>
            </a:xfrm>
            <a:prstGeom prst="rect">
              <a:avLst/>
            </a:prstGeom>
          </p:spPr>
        </p:pic>
      </p:grpSp>
      <p:pic>
        <p:nvPicPr>
          <p:cNvPr id="14" name="Picture 13"/>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b="45768"/>
          <a:stretch/>
        </p:blipFill>
        <p:spPr>
          <a:xfrm rot="1297366">
            <a:off x="8781506" y="2750870"/>
            <a:ext cx="1249616" cy="827741"/>
          </a:xfrm>
          <a:prstGeom prst="rect">
            <a:avLst/>
          </a:prstGeom>
        </p:spPr>
      </p:pic>
    </p:spTree>
    <p:extLst>
      <p:ext uri="{BB962C8B-B14F-4D97-AF65-F5344CB8AC3E}">
        <p14:creationId xmlns:p14="http://schemas.microsoft.com/office/powerpoint/2010/main" val="145209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style.color</p:attrName>
                                        </p:attrNameLst>
                                      </p:cBhvr>
                                      <p:to>
                                        <p:clrVal>
                                          <a:schemeClr val="accent2"/>
                                        </p:clrVal>
                                      </p:to>
                                    </p:set>
                                    <p:set>
                                      <p:cBhvr>
                                        <p:cTn id="7" dur="500" fill="hold"/>
                                        <p:tgtEl>
                                          <p:spTgt spid="3">
                                            <p:txEl>
                                              <p:pRg st="4" end="4"/>
                                            </p:txEl>
                                          </p:spTgt>
                                        </p:tgtEl>
                                        <p:attrNameLst>
                                          <p:attrName>fillcolor</p:attrName>
                                        </p:attrNameLst>
                                      </p:cBhvr>
                                      <p:to>
                                        <p:clrVal>
                                          <a:schemeClr val="accent2"/>
                                        </p:clrVal>
                                      </p:to>
                                    </p:set>
                                    <p:set>
                                      <p:cBhvr>
                                        <p:cTn id="8" dur="500" fill="hold"/>
                                        <p:tgtEl>
                                          <p:spTgt spid="3">
                                            <p:txEl>
                                              <p:pRg st="4" end="4"/>
                                            </p:txEl>
                                          </p:spTgt>
                                        </p:tgtEl>
                                        <p:attrNameLst>
                                          <p:attrName>fill.type</p:attrName>
                                        </p:attrNameLst>
                                      </p:cBhvr>
                                      <p:to>
                                        <p:strVal val="solid"/>
                                      </p:to>
                                    </p:set>
                                  </p:childTnLst>
                                </p:cTn>
                              </p:par>
                            </p:childTnLst>
                          </p:cTn>
                        </p:par>
                        <p:par>
                          <p:cTn id="9" fill="hold">
                            <p:stCondLst>
                              <p:cond delay="720"/>
                            </p:stCondLst>
                            <p:childTnLst>
                              <p:par>
                                <p:cTn id="10" presetID="22" presetClass="exit" presetSubtype="8" fill="hold" nodeType="afterEffect">
                                  <p:stCondLst>
                                    <p:cond delay="1500"/>
                                  </p:stCondLst>
                                  <p:childTnLst>
                                    <p:animEffect transition="out" filter="wipe(left)">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par>
                          <p:cTn id="13" fill="hold">
                            <p:stCondLst>
                              <p:cond delay="272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017315415"/>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45029" y="3249386"/>
            <a:ext cx="184731"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1045029" y="2453638"/>
            <a:ext cx="6591975" cy="41439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4000" dirty="0"/>
              <a:t>Environment</a:t>
            </a:r>
          </a:p>
          <a:p>
            <a:r>
              <a:rPr lang="en-US" sz="4000" dirty="0"/>
              <a:t>European corn borer</a:t>
            </a:r>
          </a:p>
          <a:p>
            <a:r>
              <a:rPr lang="en-US" sz="4000" dirty="0"/>
              <a:t>Experiment &amp; Predictions</a:t>
            </a:r>
          </a:p>
          <a:p>
            <a:r>
              <a:rPr lang="en-US" sz="4000" dirty="0"/>
              <a:t>Implications &amp; Future Directions</a:t>
            </a:r>
          </a:p>
        </p:txBody>
      </p:sp>
    </p:spTree>
    <p:extLst>
      <p:ext uri="{BB962C8B-B14F-4D97-AF65-F5344CB8AC3E}">
        <p14:creationId xmlns:p14="http://schemas.microsoft.com/office/powerpoint/2010/main" val="130627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ECB Post-Diapause</a:t>
            </a:r>
          </a:p>
        </p:txBody>
      </p:sp>
      <p:sp>
        <p:nvSpPr>
          <p:cNvPr id="3" name="Content Placeholder 2"/>
          <p:cNvSpPr>
            <a:spLocks noGrp="1"/>
          </p:cNvSpPr>
          <p:nvPr>
            <p:ph idx="1"/>
          </p:nvPr>
        </p:nvSpPr>
        <p:spPr>
          <a:xfrm>
            <a:off x="838200" y="1825625"/>
            <a:ext cx="5276850" cy="4351338"/>
          </a:xfrm>
        </p:spPr>
        <p:txBody>
          <a:bodyPr>
            <a:normAutofit/>
          </a:bodyPr>
          <a:lstStyle/>
          <a:p>
            <a:r>
              <a:rPr lang="en-US" u="sng" dirty="0"/>
              <a:t>Post-Diapause Development</a:t>
            </a:r>
          </a:p>
          <a:p>
            <a:pPr lvl="1"/>
            <a:r>
              <a:rPr lang="en-US" sz="2800" dirty="0"/>
              <a:t>Perception of exogenous factor</a:t>
            </a:r>
          </a:p>
          <a:p>
            <a:pPr lvl="1"/>
            <a:r>
              <a:rPr lang="en-US" sz="2800" dirty="0"/>
              <a:t>Diapause ends and allows development to resume</a:t>
            </a:r>
          </a:p>
          <a:p>
            <a:pPr lvl="1"/>
            <a:r>
              <a:rPr lang="en-US" sz="2800" dirty="0"/>
              <a:t>Larval-Pupal metamorphosis begins</a:t>
            </a:r>
          </a:p>
        </p:txBody>
      </p:sp>
      <p:pic>
        <p:nvPicPr>
          <p:cNvPr id="19" name="Picture 18"/>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l="27875" t="11187" r="9809"/>
          <a:stretch/>
        </p:blipFill>
        <p:spPr>
          <a:xfrm rot="20632376">
            <a:off x="6484444" y="1807399"/>
            <a:ext cx="669931" cy="2042936"/>
          </a:xfrm>
          <a:prstGeom prst="rect">
            <a:avLst/>
          </a:prstGeom>
        </p:spPr>
      </p:pic>
      <p:pic>
        <p:nvPicPr>
          <p:cNvPr id="14" name="Picture 13"/>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b="-1891"/>
          <a:stretch/>
        </p:blipFill>
        <p:spPr>
          <a:xfrm>
            <a:off x="6115050" y="2448380"/>
            <a:ext cx="3239718" cy="403184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5407" y="185152"/>
            <a:ext cx="2386584" cy="1463040"/>
          </a:xfrm>
          <a:prstGeom prst="rect">
            <a:avLst/>
          </a:prstGeom>
        </p:spPr>
      </p:pic>
      <p:pic>
        <p:nvPicPr>
          <p:cNvPr id="18" name="Picture 17"/>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l="27875" t="11187" r="9809"/>
          <a:stretch/>
        </p:blipFill>
        <p:spPr>
          <a:xfrm flipH="1">
            <a:off x="7236465" y="1690688"/>
            <a:ext cx="669931" cy="2042936"/>
          </a:xfrm>
          <a:prstGeom prst="rect">
            <a:avLst/>
          </a:prstGeom>
        </p:spPr>
      </p:pic>
      <p:sp>
        <p:nvSpPr>
          <p:cNvPr id="4" name="Right Arrow 3"/>
          <p:cNvSpPr/>
          <p:nvPr/>
        </p:nvSpPr>
        <p:spPr>
          <a:xfrm>
            <a:off x="8750461" y="4085863"/>
            <a:ext cx="1365812" cy="4166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4927563">
            <a:off x="9034471" y="2916101"/>
            <a:ext cx="3738705" cy="2966396"/>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24142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rot="2075840">
            <a:off x="628270" y="4237508"/>
            <a:ext cx="3053458" cy="89588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t>Diapause</a:t>
            </a:r>
          </a:p>
        </p:txBody>
      </p:sp>
      <p:sp>
        <p:nvSpPr>
          <p:cNvPr id="2" name="Title 1"/>
          <p:cNvSpPr>
            <a:spLocks noGrp="1"/>
          </p:cNvSpPr>
          <p:nvPr>
            <p:ph type="title"/>
          </p:nvPr>
        </p:nvSpPr>
        <p:spPr/>
        <p:txBody>
          <a:bodyPr>
            <a:normAutofit/>
          </a:bodyPr>
          <a:lstStyle/>
          <a:p>
            <a:r>
              <a:rPr lang="en-US" dirty="0"/>
              <a:t>Resource Sinks for Limited Resources</a:t>
            </a:r>
          </a:p>
        </p:txBody>
      </p:sp>
      <p:sp>
        <p:nvSpPr>
          <p:cNvPr id="14" name="Content Placeholder 9"/>
          <p:cNvSpPr txBox="1">
            <a:spLocks/>
          </p:cNvSpPr>
          <p:nvPr/>
        </p:nvSpPr>
        <p:spPr>
          <a:xfrm>
            <a:off x="963386" y="4221759"/>
            <a:ext cx="4640737" cy="1955204"/>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endParaRPr lang="en-US" dirty="0"/>
          </a:p>
        </p:txBody>
      </p:sp>
      <p:sp>
        <p:nvSpPr>
          <p:cNvPr id="15" name="TextBox 14"/>
          <p:cNvSpPr txBox="1"/>
          <p:nvPr/>
        </p:nvSpPr>
        <p:spPr>
          <a:xfrm>
            <a:off x="130019" y="6475133"/>
            <a:ext cx="3961277" cy="276999"/>
          </a:xfrm>
          <a:prstGeom prst="rect">
            <a:avLst/>
          </a:prstGeom>
          <a:noFill/>
        </p:spPr>
        <p:txBody>
          <a:bodyPr wrap="none" rtlCol="0">
            <a:spAutoFit/>
          </a:bodyPr>
          <a:lstStyle/>
          <a:p>
            <a:r>
              <a:rPr lang="en-US" sz="1200"/>
              <a:t>Adapted From: Sinclair</a:t>
            </a:r>
            <a:r>
              <a:rPr lang="en-US" sz="1200" dirty="0"/>
              <a:t>, Journal of Thermal Biology 54 (2015)</a:t>
            </a:r>
          </a:p>
        </p:txBody>
      </p:sp>
      <p:sp>
        <p:nvSpPr>
          <p:cNvPr id="8" name="Oval 7"/>
          <p:cNvSpPr/>
          <p:nvPr/>
        </p:nvSpPr>
        <p:spPr>
          <a:xfrm>
            <a:off x="130019" y="1584276"/>
            <a:ext cx="2889629" cy="2830562"/>
          </a:xfrm>
          <a:prstGeom prst="ellipse">
            <a:avLst/>
          </a:prstGeom>
          <a:blipFill rotWithShape="1">
            <a:blip r:embed="rId3"/>
            <a:stretch>
              <a:fillRect/>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9" name="Group 8"/>
          <p:cNvGrpSpPr/>
          <p:nvPr/>
        </p:nvGrpSpPr>
        <p:grpSpPr>
          <a:xfrm>
            <a:off x="657443" y="1336540"/>
            <a:ext cx="1844544" cy="1675070"/>
            <a:chOff x="1206052" y="817452"/>
            <a:chExt cx="2555220" cy="2061284"/>
          </a:xfrm>
          <a:solidFill>
            <a:schemeClr val="bg2">
              <a:lumMod val="75000"/>
            </a:schemeClr>
          </a:solidFill>
        </p:grpSpPr>
        <p:sp>
          <p:nvSpPr>
            <p:cNvPr id="19" name="Minus 18"/>
            <p:cNvSpPr/>
            <p:nvPr/>
          </p:nvSpPr>
          <p:spPr>
            <a:xfrm>
              <a:off x="1206052" y="817452"/>
              <a:ext cx="2555220" cy="2061284"/>
            </a:xfrm>
            <a:prstGeom prst="mathMinus">
              <a:avLst/>
            </a:prstGeom>
            <a:grp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Minus 5"/>
            <p:cNvSpPr/>
            <p:nvPr/>
          </p:nvSpPr>
          <p:spPr>
            <a:xfrm>
              <a:off x="1544746" y="1605687"/>
              <a:ext cx="1877832" cy="48481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Lipids</a:t>
              </a:r>
            </a:p>
          </p:txBody>
        </p:sp>
      </p:grpSp>
      <p:sp>
        <p:nvSpPr>
          <p:cNvPr id="18" name="Minus 7"/>
          <p:cNvSpPr/>
          <p:nvPr/>
        </p:nvSpPr>
        <p:spPr>
          <a:xfrm>
            <a:off x="582186" y="2697422"/>
            <a:ext cx="1985293"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Carbohydrates</a:t>
            </a:r>
          </a:p>
        </p:txBody>
      </p:sp>
      <p:sp>
        <p:nvSpPr>
          <p:cNvPr id="16" name="Minus 9"/>
          <p:cNvSpPr/>
          <p:nvPr/>
        </p:nvSpPr>
        <p:spPr>
          <a:xfrm>
            <a:off x="848392" y="3551694"/>
            <a:ext cx="1452880"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Proteins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367" y="4685966"/>
            <a:ext cx="2855868" cy="2066140"/>
          </a:xfrm>
          <a:prstGeom prst="rect">
            <a:avLst/>
          </a:prstGeom>
        </p:spPr>
      </p:pic>
      <p:sp>
        <p:nvSpPr>
          <p:cNvPr id="7" name="Snip Same Side Corner Rectangle 6"/>
          <p:cNvSpPr/>
          <p:nvPr/>
        </p:nvSpPr>
        <p:spPr>
          <a:xfrm flipV="1">
            <a:off x="3168101" y="2245848"/>
            <a:ext cx="2425215" cy="2422849"/>
          </a:xfrm>
          <a:prstGeom prst="snip2SameRect">
            <a:avLst>
              <a:gd name="adj1" fmla="val 3975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2" name="TextBox 21"/>
          <p:cNvSpPr txBox="1"/>
          <p:nvPr/>
        </p:nvSpPr>
        <p:spPr>
          <a:xfrm>
            <a:off x="3192467" y="2357662"/>
            <a:ext cx="2400849" cy="892552"/>
          </a:xfrm>
          <a:prstGeom prst="rect">
            <a:avLst/>
          </a:prstGeom>
          <a:noFill/>
        </p:spPr>
        <p:txBody>
          <a:bodyPr wrap="square" rtlCol="0">
            <a:spAutoFit/>
          </a:bodyPr>
          <a:lstStyle/>
          <a:p>
            <a:r>
              <a:rPr lang="en-US" sz="3200" dirty="0"/>
              <a:t>Pre-Diapause</a:t>
            </a:r>
          </a:p>
          <a:p>
            <a:pPr marL="182563" indent="-169863">
              <a:buFont typeface="Arial" charset="0"/>
              <a:buChar char="•"/>
            </a:pPr>
            <a:r>
              <a:rPr lang="en-US" sz="2000" dirty="0"/>
              <a:t>Resource Gathering</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942" y="4685992"/>
            <a:ext cx="2855868" cy="2066140"/>
          </a:xfrm>
          <a:prstGeom prst="rect">
            <a:avLst/>
          </a:prstGeom>
        </p:spPr>
      </p:pic>
      <p:sp>
        <p:nvSpPr>
          <p:cNvPr id="24" name="Snip Same Side Corner Rectangle 23"/>
          <p:cNvSpPr/>
          <p:nvPr/>
        </p:nvSpPr>
        <p:spPr>
          <a:xfrm flipV="1">
            <a:off x="5863676" y="2245874"/>
            <a:ext cx="2425215" cy="2422849"/>
          </a:xfrm>
          <a:prstGeom prst="snip2SameRect">
            <a:avLst>
              <a:gd name="adj1" fmla="val 3975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5" name="TextBox 24"/>
          <p:cNvSpPr txBox="1"/>
          <p:nvPr/>
        </p:nvSpPr>
        <p:spPr>
          <a:xfrm>
            <a:off x="5888042" y="2357688"/>
            <a:ext cx="2400849" cy="1508105"/>
          </a:xfrm>
          <a:prstGeom prst="rect">
            <a:avLst/>
          </a:prstGeom>
          <a:noFill/>
        </p:spPr>
        <p:txBody>
          <a:bodyPr wrap="square" rtlCol="0">
            <a:spAutoFit/>
          </a:bodyPr>
          <a:lstStyle/>
          <a:p>
            <a:r>
              <a:rPr lang="en-US" sz="3200" dirty="0"/>
              <a:t>Diapause</a:t>
            </a:r>
          </a:p>
          <a:p>
            <a:pPr marL="182563" indent="-169863">
              <a:buFont typeface="Arial" charset="0"/>
              <a:buChar char="•"/>
            </a:pPr>
            <a:r>
              <a:rPr lang="en-US" sz="2000" dirty="0" err="1"/>
              <a:t>Cryoprotection</a:t>
            </a:r>
            <a:endParaRPr lang="en-US" sz="2000" dirty="0"/>
          </a:p>
          <a:p>
            <a:pPr marL="182563" indent="-169863">
              <a:buFont typeface="Arial" charset="0"/>
              <a:buChar char="•"/>
            </a:pPr>
            <a:r>
              <a:rPr lang="en-US" sz="2000" dirty="0"/>
              <a:t>Metabolism</a:t>
            </a:r>
          </a:p>
          <a:p>
            <a:pPr marL="182563" indent="-169863">
              <a:buFont typeface="Arial" charset="0"/>
              <a:buChar char="•"/>
            </a:pPr>
            <a:r>
              <a:rPr lang="en-US" sz="2000" dirty="0"/>
              <a:t>Repair</a:t>
            </a:r>
          </a:p>
        </p:txBody>
      </p:sp>
      <p:sp>
        <p:nvSpPr>
          <p:cNvPr id="27" name="Snip Same Side Corner Rectangle 26"/>
          <p:cNvSpPr/>
          <p:nvPr/>
        </p:nvSpPr>
        <p:spPr>
          <a:xfrm flipV="1">
            <a:off x="8645985" y="2228579"/>
            <a:ext cx="2425215" cy="2422849"/>
          </a:xfrm>
          <a:prstGeom prst="snip2SameRect">
            <a:avLst>
              <a:gd name="adj1" fmla="val 3975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8" name="TextBox 27"/>
          <p:cNvSpPr txBox="1"/>
          <p:nvPr/>
        </p:nvSpPr>
        <p:spPr>
          <a:xfrm>
            <a:off x="8670351" y="2340393"/>
            <a:ext cx="2400849" cy="1169551"/>
          </a:xfrm>
          <a:prstGeom prst="rect">
            <a:avLst/>
          </a:prstGeom>
          <a:noFill/>
        </p:spPr>
        <p:txBody>
          <a:bodyPr wrap="square" rtlCol="0">
            <a:spAutoFit/>
          </a:bodyPr>
          <a:lstStyle/>
          <a:p>
            <a:r>
              <a:rPr lang="en-US" sz="3000" dirty="0"/>
              <a:t>Post-Diapause</a:t>
            </a:r>
          </a:p>
          <a:p>
            <a:pPr marL="182563" indent="-169863">
              <a:buFont typeface="Arial" charset="0"/>
              <a:buChar char="•"/>
            </a:pPr>
            <a:r>
              <a:rPr lang="en-US" sz="2000" dirty="0"/>
              <a:t>Development</a:t>
            </a:r>
          </a:p>
          <a:p>
            <a:pPr marL="182563" indent="-169863">
              <a:buFont typeface="Arial" charset="0"/>
              <a:buChar char="•"/>
            </a:pPr>
            <a:r>
              <a:rPr lang="en-US" sz="2000" dirty="0"/>
              <a:t>Adult Functions</a:t>
            </a:r>
          </a:p>
        </p:txBody>
      </p:sp>
      <p:sp>
        <p:nvSpPr>
          <p:cNvPr id="29" name="Rectangle 28"/>
          <p:cNvSpPr/>
          <p:nvPr/>
        </p:nvSpPr>
        <p:spPr>
          <a:xfrm rot="15921843">
            <a:off x="8786207" y="4402860"/>
            <a:ext cx="1862850" cy="237299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8242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22" grpId="0"/>
      <p:bldP spid="24" grpId="0" animBg="1"/>
      <p:bldP spid="25" grpId="0"/>
      <p:bldP spid="27"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a:r>
              <a:rPr lang="en-US" sz="4400" dirty="0"/>
              <a:t>Stored resources are needed to survive diapause and post diapause development, </a:t>
            </a:r>
          </a:p>
          <a:p>
            <a:pPr marL="914400"/>
            <a:endParaRPr lang="en-US" sz="4400" dirty="0"/>
          </a:p>
          <a:p>
            <a:pPr marL="914400"/>
            <a:r>
              <a:rPr lang="en-US" sz="4400" b="1" u="sng" dirty="0"/>
              <a:t>Question:</a:t>
            </a:r>
            <a:r>
              <a:rPr lang="en-US" sz="4400" dirty="0"/>
              <a:t> How are diapause length polymorphisms and voltinism associated with stored resources?</a:t>
            </a:r>
          </a:p>
        </p:txBody>
      </p:sp>
    </p:spTree>
    <p:extLst>
      <p:ext uri="{BB962C8B-B14F-4D97-AF65-F5344CB8AC3E}">
        <p14:creationId xmlns:p14="http://schemas.microsoft.com/office/powerpoint/2010/main" val="1553158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072" y="198044"/>
            <a:ext cx="4703131" cy="1325563"/>
          </a:xfrm>
        </p:spPr>
        <p:txBody>
          <a:bodyPr>
            <a:normAutofit fontScale="90000"/>
          </a:bodyPr>
          <a:lstStyle/>
          <a:p>
            <a:r>
              <a:rPr lang="en-US" dirty="0"/>
              <a:t>Voltinism Varies with Latitude</a:t>
            </a:r>
          </a:p>
        </p:txBody>
      </p:sp>
      <p:pic>
        <p:nvPicPr>
          <p:cNvPr id="4" name="Picture 2"/>
          <p:cNvPicPr>
            <a:picLocks noChangeAspect="1" noChangeArrowheads="1"/>
          </p:cNvPicPr>
          <p:nvPr/>
        </p:nvPicPr>
        <p:blipFill rotWithShape="1">
          <a:blip r:embed="rId2" cstate="print"/>
          <a:srcRect t="7804" r="79796"/>
          <a:stretch/>
        </p:blipFill>
        <p:spPr bwMode="auto">
          <a:xfrm>
            <a:off x="397073" y="1593755"/>
            <a:ext cx="2561388" cy="4895876"/>
          </a:xfrm>
          <a:prstGeom prst="rect">
            <a:avLst/>
          </a:prstGeom>
          <a:noFill/>
          <a:ln w="9525">
            <a:noFill/>
            <a:round/>
            <a:headEnd/>
            <a:tailEnd/>
          </a:ln>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2540917" y="2021807"/>
            <a:ext cx="1427829" cy="494566"/>
          </a:xfrm>
          <a:prstGeom prst="rect">
            <a:avLst/>
          </a:prstGeom>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3031333" y="3274123"/>
            <a:ext cx="1427829" cy="49456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2532095" y="3653420"/>
            <a:ext cx="1427829" cy="494566"/>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3672375" y="5448879"/>
            <a:ext cx="1427829" cy="494566"/>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2790261" y="5904116"/>
            <a:ext cx="1427829" cy="494566"/>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2288393" y="5452941"/>
            <a:ext cx="1427829" cy="494566"/>
          </a:xfrm>
          <a:prstGeom prst="rect">
            <a:avLst/>
          </a:prstGeom>
        </p:spPr>
      </p:pic>
      <p:pic>
        <p:nvPicPr>
          <p:cNvPr id="11" name="Picture 2"/>
          <p:cNvPicPr>
            <a:picLocks noGrp="1" noChangeAspect="1" noChangeArrowheads="1"/>
          </p:cNvPicPr>
          <p:nvPr>
            <p:ph idx="1"/>
          </p:nvPr>
        </p:nvPicPr>
        <p:blipFill rotWithShape="1">
          <a:blip r:embed="rId2" cstate="print"/>
          <a:srcRect l="25470" t="8309" r="43110" b="6342"/>
          <a:stretch/>
        </p:blipFill>
        <p:spPr bwMode="auto">
          <a:xfrm>
            <a:off x="7699799" y="1593755"/>
            <a:ext cx="4302991" cy="4895876"/>
          </a:xfrm>
          <a:prstGeom prst="rect">
            <a:avLst/>
          </a:prstGeom>
          <a:noFill/>
          <a:ln w="9525">
            <a:noFill/>
            <a:round/>
            <a:headEnd/>
            <a:tailEnd/>
          </a:ln>
        </p:spPr>
      </p:pic>
      <p:cxnSp>
        <p:nvCxnSpPr>
          <p:cNvPr id="13" name="Straight Connector 12"/>
          <p:cNvCxnSpPr/>
          <p:nvPr/>
        </p:nvCxnSpPr>
        <p:spPr>
          <a:xfrm flipH="1">
            <a:off x="5361592" y="0"/>
            <a:ext cx="1" cy="6858000"/>
          </a:xfrm>
          <a:prstGeom prst="line">
            <a:avLst/>
          </a:prstGeom>
          <a:ln w="203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6733998" y="198044"/>
            <a:ext cx="469959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Genetic Differences in Voltinism </a:t>
            </a:r>
          </a:p>
        </p:txBody>
      </p:sp>
      <p:sp>
        <p:nvSpPr>
          <p:cNvPr id="24" name="TextBox 23"/>
          <p:cNvSpPr txBox="1"/>
          <p:nvPr/>
        </p:nvSpPr>
        <p:spPr>
          <a:xfrm>
            <a:off x="5767115" y="276966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751747" y="3377483"/>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3959924" y="3639093"/>
            <a:ext cx="1791823" cy="26161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4459162" y="3031275"/>
            <a:ext cx="1307953" cy="4901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239532" y="3765989"/>
            <a:ext cx="1526781" cy="22569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585504" y="3119279"/>
            <a:ext cx="1881125" cy="2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rapezoid 17"/>
          <p:cNvSpPr/>
          <p:nvPr/>
        </p:nvSpPr>
        <p:spPr>
          <a:xfrm>
            <a:off x="7764724" y="4262195"/>
            <a:ext cx="4172580" cy="1825454"/>
          </a:xfrm>
          <a:prstGeom prst="trapezoid">
            <a:avLst>
              <a:gd name="adj" fmla="val 379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p:cNvSpPr/>
          <p:nvPr/>
        </p:nvSpPr>
        <p:spPr>
          <a:xfrm>
            <a:off x="8964798" y="1996754"/>
            <a:ext cx="1696276" cy="746446"/>
          </a:xfrm>
          <a:prstGeom prst="trapezoid">
            <a:avLst>
              <a:gd name="adj" fmla="val 371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455144" y="0"/>
            <a:ext cx="67368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8" grpId="0" animBg="1"/>
      <p:bldP spid="19"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926396" y="647701"/>
            <a:ext cx="4265604" cy="3342944"/>
          </a:xfrm>
          <a:prstGeom prst="rect">
            <a:avLst/>
          </a:prstGeom>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3821" y="642478"/>
            <a:ext cx="4222136" cy="3385127"/>
          </a:xfrm>
          <a:prstGeom prst="rect">
            <a:avLst/>
          </a:prstGeom>
        </p:spPr>
      </p:pic>
      <p:grpSp>
        <p:nvGrpSpPr>
          <p:cNvPr id="23" name="Group 22"/>
          <p:cNvGrpSpPr/>
          <p:nvPr/>
        </p:nvGrpSpPr>
        <p:grpSpPr>
          <a:xfrm>
            <a:off x="3153960" y="642478"/>
            <a:ext cx="5769515" cy="3385127"/>
            <a:chOff x="838200" y="-963386"/>
            <a:chExt cx="10515601" cy="5180195"/>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963386"/>
              <a:ext cx="10515600" cy="5180195"/>
            </a:xfrm>
            <a:prstGeom prst="rect">
              <a:avLst/>
            </a:prstGeom>
          </p:spPr>
        </p:pic>
        <p:sp>
          <p:nvSpPr>
            <p:cNvPr id="25" name="Rectangle 24"/>
            <p:cNvSpPr/>
            <p:nvPr/>
          </p:nvSpPr>
          <p:spPr>
            <a:xfrm>
              <a:off x="838200" y="3923350"/>
              <a:ext cx="10515601" cy="293459"/>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grpSp>
      <p:graphicFrame>
        <p:nvGraphicFramePr>
          <p:cNvPr id="26" name="Table 25"/>
          <p:cNvGraphicFramePr>
            <a:graphicFrameLocks noGrp="1"/>
          </p:cNvGraphicFramePr>
          <p:nvPr>
            <p:extLst>
              <p:ext uri="{D42A27DB-BD31-4B8C-83A1-F6EECF244321}">
                <p14:modId xmlns:p14="http://schemas.microsoft.com/office/powerpoint/2010/main" val="453251867"/>
              </p:ext>
            </p:extLst>
          </p:nvPr>
        </p:nvGraphicFramePr>
        <p:xfrm>
          <a:off x="-1" y="3906684"/>
          <a:ext cx="12160741" cy="565648"/>
        </p:xfrm>
        <a:graphic>
          <a:graphicData uri="http://schemas.openxmlformats.org/drawingml/2006/table">
            <a:tbl>
              <a:tblPr firstRow="1" bandRow="1">
                <a:tableStyleId>{17292A2E-F333-43FB-9621-5CBBE7FDCDCB}</a:tableStyleId>
              </a:tblPr>
              <a:tblGrid>
                <a:gridCol w="981870">
                  <a:extLst>
                    <a:ext uri="{9D8B030D-6E8A-4147-A177-3AD203B41FA5}">
                      <a16:colId xmlns:a16="http://schemas.microsoft.com/office/drawing/2014/main" val="20000"/>
                    </a:ext>
                  </a:extLst>
                </a:gridCol>
                <a:gridCol w="1016261">
                  <a:extLst>
                    <a:ext uri="{9D8B030D-6E8A-4147-A177-3AD203B41FA5}">
                      <a16:colId xmlns:a16="http://schemas.microsoft.com/office/drawing/2014/main" val="20001"/>
                    </a:ext>
                  </a:extLst>
                </a:gridCol>
                <a:gridCol w="1016261">
                  <a:extLst>
                    <a:ext uri="{9D8B030D-6E8A-4147-A177-3AD203B41FA5}">
                      <a16:colId xmlns:a16="http://schemas.microsoft.com/office/drawing/2014/main" val="20002"/>
                    </a:ext>
                  </a:extLst>
                </a:gridCol>
                <a:gridCol w="1016261">
                  <a:extLst>
                    <a:ext uri="{9D8B030D-6E8A-4147-A177-3AD203B41FA5}">
                      <a16:colId xmlns:a16="http://schemas.microsoft.com/office/drawing/2014/main" val="20003"/>
                    </a:ext>
                  </a:extLst>
                </a:gridCol>
                <a:gridCol w="1016261">
                  <a:extLst>
                    <a:ext uri="{9D8B030D-6E8A-4147-A177-3AD203B41FA5}">
                      <a16:colId xmlns:a16="http://schemas.microsoft.com/office/drawing/2014/main" val="20004"/>
                    </a:ext>
                  </a:extLst>
                </a:gridCol>
                <a:gridCol w="1016261">
                  <a:extLst>
                    <a:ext uri="{9D8B030D-6E8A-4147-A177-3AD203B41FA5}">
                      <a16:colId xmlns:a16="http://schemas.microsoft.com/office/drawing/2014/main" val="20005"/>
                    </a:ext>
                  </a:extLst>
                </a:gridCol>
                <a:gridCol w="1016261">
                  <a:extLst>
                    <a:ext uri="{9D8B030D-6E8A-4147-A177-3AD203B41FA5}">
                      <a16:colId xmlns:a16="http://schemas.microsoft.com/office/drawing/2014/main" val="20006"/>
                    </a:ext>
                  </a:extLst>
                </a:gridCol>
                <a:gridCol w="1016261">
                  <a:extLst>
                    <a:ext uri="{9D8B030D-6E8A-4147-A177-3AD203B41FA5}">
                      <a16:colId xmlns:a16="http://schemas.microsoft.com/office/drawing/2014/main" val="20007"/>
                    </a:ext>
                  </a:extLst>
                </a:gridCol>
                <a:gridCol w="1016261">
                  <a:extLst>
                    <a:ext uri="{9D8B030D-6E8A-4147-A177-3AD203B41FA5}">
                      <a16:colId xmlns:a16="http://schemas.microsoft.com/office/drawing/2014/main" val="20008"/>
                    </a:ext>
                  </a:extLst>
                </a:gridCol>
                <a:gridCol w="1016261">
                  <a:extLst>
                    <a:ext uri="{9D8B030D-6E8A-4147-A177-3AD203B41FA5}">
                      <a16:colId xmlns:a16="http://schemas.microsoft.com/office/drawing/2014/main" val="20009"/>
                    </a:ext>
                  </a:extLst>
                </a:gridCol>
                <a:gridCol w="1016261">
                  <a:extLst>
                    <a:ext uri="{9D8B030D-6E8A-4147-A177-3AD203B41FA5}">
                      <a16:colId xmlns:a16="http://schemas.microsoft.com/office/drawing/2014/main" val="20010"/>
                    </a:ext>
                  </a:extLst>
                </a:gridCol>
                <a:gridCol w="1016261">
                  <a:extLst>
                    <a:ext uri="{9D8B030D-6E8A-4147-A177-3AD203B41FA5}">
                      <a16:colId xmlns:a16="http://schemas.microsoft.com/office/drawing/2014/main" val="20011"/>
                    </a:ext>
                  </a:extLst>
                </a:gridCol>
              </a:tblGrid>
              <a:tr h="565648">
                <a:tc>
                  <a:txBody>
                    <a:bodyPr/>
                    <a:lstStyle/>
                    <a:p>
                      <a:pPr algn="ctr"/>
                      <a:r>
                        <a:rPr lang="en-US" sz="2600" dirty="0"/>
                        <a:t>JAN</a:t>
                      </a:r>
                    </a:p>
                  </a:txBody>
                  <a:tcPr/>
                </a:tc>
                <a:tc>
                  <a:txBody>
                    <a:bodyPr/>
                    <a:lstStyle/>
                    <a:p>
                      <a:pPr algn="ctr"/>
                      <a:r>
                        <a:rPr lang="en-US" sz="2600" dirty="0"/>
                        <a:t>FEB</a:t>
                      </a:r>
                    </a:p>
                  </a:txBody>
                  <a:tcPr/>
                </a:tc>
                <a:tc>
                  <a:txBody>
                    <a:bodyPr/>
                    <a:lstStyle/>
                    <a:p>
                      <a:pPr algn="ctr"/>
                      <a:r>
                        <a:rPr lang="en-US" sz="2600" dirty="0"/>
                        <a:t>MAR</a:t>
                      </a:r>
                    </a:p>
                  </a:txBody>
                  <a:tcPr/>
                </a:tc>
                <a:tc>
                  <a:txBody>
                    <a:bodyPr/>
                    <a:lstStyle/>
                    <a:p>
                      <a:pPr algn="ctr"/>
                      <a:r>
                        <a:rPr lang="en-US" sz="2600" dirty="0"/>
                        <a:t>APR</a:t>
                      </a:r>
                    </a:p>
                  </a:txBody>
                  <a:tcPr>
                    <a:solidFill>
                      <a:schemeClr val="accent4"/>
                    </a:solidFill>
                  </a:tcPr>
                </a:tc>
                <a:tc>
                  <a:txBody>
                    <a:bodyPr/>
                    <a:lstStyle/>
                    <a:p>
                      <a:pPr algn="ctr"/>
                      <a:r>
                        <a:rPr lang="en-US" sz="2600" dirty="0"/>
                        <a:t>MAY</a:t>
                      </a:r>
                    </a:p>
                  </a:txBody>
                  <a:tcPr>
                    <a:solidFill>
                      <a:schemeClr val="accent4"/>
                    </a:solidFill>
                  </a:tcPr>
                </a:tc>
                <a:tc>
                  <a:txBody>
                    <a:bodyPr/>
                    <a:lstStyle/>
                    <a:p>
                      <a:pPr algn="ctr"/>
                      <a:r>
                        <a:rPr lang="en-US" sz="2600" dirty="0"/>
                        <a:t>JUN</a:t>
                      </a:r>
                    </a:p>
                  </a:txBody>
                  <a:tcPr>
                    <a:solidFill>
                      <a:schemeClr val="accent6">
                        <a:lumMod val="75000"/>
                      </a:schemeClr>
                    </a:solidFill>
                  </a:tcPr>
                </a:tc>
                <a:tc>
                  <a:txBody>
                    <a:bodyPr/>
                    <a:lstStyle/>
                    <a:p>
                      <a:pPr algn="ctr"/>
                      <a:r>
                        <a:rPr lang="en-US" sz="2600" dirty="0"/>
                        <a:t>JUL</a:t>
                      </a:r>
                    </a:p>
                  </a:txBody>
                  <a:tcPr>
                    <a:solidFill>
                      <a:schemeClr val="accent6">
                        <a:lumMod val="75000"/>
                      </a:schemeClr>
                    </a:solidFill>
                  </a:tcPr>
                </a:tc>
                <a:tc>
                  <a:txBody>
                    <a:bodyPr/>
                    <a:lstStyle/>
                    <a:p>
                      <a:pPr algn="ctr"/>
                      <a:r>
                        <a:rPr lang="en-US" sz="2600" dirty="0"/>
                        <a:t>AUG</a:t>
                      </a:r>
                    </a:p>
                  </a:txBody>
                  <a:tcPr>
                    <a:solidFill>
                      <a:schemeClr val="accent4"/>
                    </a:solidFill>
                  </a:tcPr>
                </a:tc>
                <a:tc>
                  <a:txBody>
                    <a:bodyPr/>
                    <a:lstStyle/>
                    <a:p>
                      <a:pPr algn="ctr"/>
                      <a:r>
                        <a:rPr lang="en-US" sz="2600" dirty="0"/>
                        <a:t>SEP</a:t>
                      </a:r>
                    </a:p>
                  </a:txBody>
                  <a:tcPr>
                    <a:solidFill>
                      <a:schemeClr val="accent4"/>
                    </a:solidFill>
                  </a:tcPr>
                </a:tc>
                <a:tc>
                  <a:txBody>
                    <a:bodyPr/>
                    <a:lstStyle/>
                    <a:p>
                      <a:pPr algn="ctr"/>
                      <a:r>
                        <a:rPr lang="en-US" sz="2600" dirty="0"/>
                        <a:t>OCT</a:t>
                      </a:r>
                    </a:p>
                  </a:txBody>
                  <a:tcPr/>
                </a:tc>
                <a:tc>
                  <a:txBody>
                    <a:bodyPr/>
                    <a:lstStyle/>
                    <a:p>
                      <a:pPr algn="ctr"/>
                      <a:r>
                        <a:rPr lang="en-US" sz="2600" dirty="0"/>
                        <a:t>NOV</a:t>
                      </a:r>
                    </a:p>
                  </a:txBody>
                  <a:tcPr/>
                </a:tc>
                <a:tc>
                  <a:txBody>
                    <a:bodyPr/>
                    <a:lstStyle/>
                    <a:p>
                      <a:pPr algn="ctr"/>
                      <a:r>
                        <a:rPr lang="en-US" sz="2600" dirty="0"/>
                        <a:t>DEC</a:t>
                      </a:r>
                    </a:p>
                  </a:txBody>
                  <a:tcPr/>
                </a:tc>
                <a:extLst>
                  <a:ext uri="{0D108BD9-81ED-4DB2-BD59-A6C34878D82A}">
                    <a16:rowId xmlns:a16="http://schemas.microsoft.com/office/drawing/2014/main" val="10000"/>
                  </a:ext>
                </a:extLst>
              </a:tr>
            </a:tbl>
          </a:graphicData>
        </a:graphic>
      </p:graphicFrame>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33" y="3305036"/>
            <a:ext cx="792187" cy="685309"/>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030" y="3305036"/>
            <a:ext cx="792187" cy="685309"/>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5495" y="3302190"/>
            <a:ext cx="792187" cy="685309"/>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4289" y="3301419"/>
            <a:ext cx="792187" cy="685309"/>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2754" y="3298573"/>
            <a:ext cx="792187" cy="685309"/>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45755" y="3294185"/>
            <a:ext cx="792187" cy="685309"/>
          </a:xfrm>
          <a:prstGeom prst="rect">
            <a:avLst/>
          </a:prstGeom>
        </p:spPr>
      </p:pic>
      <p:sp>
        <p:nvSpPr>
          <p:cNvPr id="41" name="Rectangle 40"/>
          <p:cNvSpPr/>
          <p:nvPr/>
        </p:nvSpPr>
        <p:spPr>
          <a:xfrm rot="16036543">
            <a:off x="3327681" y="3270968"/>
            <a:ext cx="516120" cy="717751"/>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42" name="Picture 41"/>
          <p:cNvPicPr>
            <a:picLocks noChangeAspect="1"/>
          </p:cNvPicPr>
          <p:nvPr/>
        </p:nvPicPr>
        <p:blipFill rotWithShape="1">
          <a:blip r:embed="rId7">
            <a:extLst>
              <a:ext uri="{BEBA8EAE-BF5A-486C-A8C5-ECC9F3942E4B}">
                <a14:imgProps xmlns:a14="http://schemas.microsoft.com/office/drawing/2010/main">
                  <a14:imgLayer r:embed="rId8">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76861" y="3486361"/>
            <a:ext cx="912477" cy="366590"/>
          </a:xfrm>
          <a:prstGeom prst="rect">
            <a:avLst/>
          </a:prstGeom>
        </p:spPr>
      </p:pic>
      <p:pic>
        <p:nvPicPr>
          <p:cNvPr id="43" name="Picture 42"/>
          <p:cNvPicPr>
            <a:picLocks noChangeAspect="1"/>
          </p:cNvPicPr>
          <p:nvPr/>
        </p:nvPicPr>
        <p:blipFill rotWithShape="1">
          <a:blip r:embed="rId9">
            <a:extLst>
              <a:ext uri="{BEBA8EAE-BF5A-486C-A8C5-ECC9F3942E4B}">
                <a14:imgProps xmlns:a14="http://schemas.microsoft.com/office/drawing/2010/main">
                  <a14:imgLayer r:embed="rId10">
                    <a14:imgEffect>
                      <a14:backgroundRemoval t="22800" b="34847" l="32185" r="39326"/>
                    </a14:imgEffect>
                  </a14:imgLayer>
                </a14:imgProps>
              </a:ext>
              <a:ext uri="{28A0092B-C50C-407E-A947-70E740481C1C}">
                <a14:useLocalDpi xmlns:a14="http://schemas.microsoft.com/office/drawing/2010/main" val="0"/>
              </a:ext>
            </a:extLst>
          </a:blip>
          <a:srcRect l="31292" t="21294" r="59781" b="63647"/>
          <a:stretch/>
        </p:blipFill>
        <p:spPr>
          <a:xfrm>
            <a:off x="5141717" y="3207743"/>
            <a:ext cx="826395" cy="808495"/>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937" y="3294184"/>
            <a:ext cx="792187" cy="685309"/>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2360" y="3301419"/>
            <a:ext cx="792187" cy="685309"/>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825" y="3298573"/>
            <a:ext cx="792187" cy="685309"/>
          </a:xfrm>
          <a:prstGeom prst="rect">
            <a:avLst/>
          </a:prstGeom>
        </p:spPr>
      </p:pic>
      <p:sp>
        <p:nvSpPr>
          <p:cNvPr id="51" name="TextBox 50"/>
          <p:cNvSpPr txBox="1"/>
          <p:nvPr/>
        </p:nvSpPr>
        <p:spPr>
          <a:xfrm>
            <a:off x="4597257" y="866507"/>
            <a:ext cx="3057760" cy="830997"/>
          </a:xfrm>
          <a:prstGeom prst="rect">
            <a:avLst/>
          </a:prstGeom>
          <a:noFill/>
        </p:spPr>
        <p:txBody>
          <a:bodyPr wrap="none" rtlCol="0">
            <a:spAutoFit/>
          </a:bodyPr>
          <a:lstStyle/>
          <a:p>
            <a:r>
              <a:rPr lang="en-US" sz="4800" b="1"/>
              <a:t>Life History</a:t>
            </a:r>
            <a:endParaRPr lang="en-US" sz="4800" b="1" dirty="0"/>
          </a:p>
        </p:txBody>
      </p:sp>
      <p:sp>
        <p:nvSpPr>
          <p:cNvPr id="27" name="TextBox 26"/>
          <p:cNvSpPr txBox="1"/>
          <p:nvPr/>
        </p:nvSpPr>
        <p:spPr>
          <a:xfrm>
            <a:off x="3451989" y="5170307"/>
            <a:ext cx="5256759" cy="523220"/>
          </a:xfrm>
          <a:prstGeom prst="rect">
            <a:avLst/>
          </a:prstGeom>
          <a:noFill/>
        </p:spPr>
        <p:txBody>
          <a:bodyPr wrap="none" rtlCol="0">
            <a:spAutoFit/>
          </a:bodyPr>
          <a:lstStyle/>
          <a:p>
            <a:pPr algn="ctr"/>
            <a:r>
              <a:rPr lang="en-US" sz="2800" b="1"/>
              <a:t>One generation = Limited Damage</a:t>
            </a:r>
            <a:endParaRPr lang="en-US" sz="2800" b="1" dirty="0"/>
          </a:p>
        </p:txBody>
      </p:sp>
      <p:sp>
        <p:nvSpPr>
          <p:cNvPr id="28" name="Donut 27"/>
          <p:cNvSpPr/>
          <p:nvPr/>
        </p:nvSpPr>
        <p:spPr>
          <a:xfrm>
            <a:off x="6169139" y="3152671"/>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1486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build="allAtOnce"/>
      <p:bldP spid="2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77594"/>
          <a:stretch/>
        </p:blipFill>
        <p:spPr>
          <a:xfrm>
            <a:off x="7926396" y="647701"/>
            <a:ext cx="4265604" cy="3342944"/>
          </a:xfrm>
          <a:prstGeom prst="rect">
            <a:avLst/>
          </a:prstGeom>
        </p:spPr>
      </p:pic>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77594"/>
          <a:stretch/>
        </p:blipFill>
        <p:spPr>
          <a:xfrm flipH="1">
            <a:off x="3821" y="642478"/>
            <a:ext cx="4222136" cy="3385127"/>
          </a:xfrm>
          <a:prstGeom prst="rect">
            <a:avLst/>
          </a:prstGeom>
        </p:spPr>
      </p:pic>
      <p:grpSp>
        <p:nvGrpSpPr>
          <p:cNvPr id="23" name="Group 22"/>
          <p:cNvGrpSpPr/>
          <p:nvPr/>
        </p:nvGrpSpPr>
        <p:grpSpPr>
          <a:xfrm>
            <a:off x="3153960" y="642478"/>
            <a:ext cx="5769515" cy="3385127"/>
            <a:chOff x="838200" y="-963386"/>
            <a:chExt cx="10515601" cy="5180195"/>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63386"/>
              <a:ext cx="10515600" cy="5180195"/>
            </a:xfrm>
            <a:prstGeom prst="rect">
              <a:avLst/>
            </a:prstGeom>
          </p:spPr>
        </p:pic>
        <p:sp>
          <p:nvSpPr>
            <p:cNvPr id="25" name="Rectangle 24"/>
            <p:cNvSpPr/>
            <p:nvPr/>
          </p:nvSpPr>
          <p:spPr>
            <a:xfrm>
              <a:off x="838200" y="3923350"/>
              <a:ext cx="10515601" cy="293459"/>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grpSp>
      <p:graphicFrame>
        <p:nvGraphicFramePr>
          <p:cNvPr id="26" name="Table 25"/>
          <p:cNvGraphicFramePr>
            <a:graphicFrameLocks noGrp="1"/>
          </p:cNvGraphicFramePr>
          <p:nvPr>
            <p:extLst>
              <p:ext uri="{D42A27DB-BD31-4B8C-83A1-F6EECF244321}">
                <p14:modId xmlns:p14="http://schemas.microsoft.com/office/powerpoint/2010/main" val="1105403166"/>
              </p:ext>
            </p:extLst>
          </p:nvPr>
        </p:nvGraphicFramePr>
        <p:xfrm>
          <a:off x="-1" y="3906684"/>
          <a:ext cx="12160741" cy="565648"/>
        </p:xfrm>
        <a:graphic>
          <a:graphicData uri="http://schemas.openxmlformats.org/drawingml/2006/table">
            <a:tbl>
              <a:tblPr firstRow="1" bandRow="1">
                <a:tableStyleId>{17292A2E-F333-43FB-9621-5CBBE7FDCDCB}</a:tableStyleId>
              </a:tblPr>
              <a:tblGrid>
                <a:gridCol w="981870">
                  <a:extLst>
                    <a:ext uri="{9D8B030D-6E8A-4147-A177-3AD203B41FA5}">
                      <a16:colId xmlns:a16="http://schemas.microsoft.com/office/drawing/2014/main" val="20000"/>
                    </a:ext>
                  </a:extLst>
                </a:gridCol>
                <a:gridCol w="1016261">
                  <a:extLst>
                    <a:ext uri="{9D8B030D-6E8A-4147-A177-3AD203B41FA5}">
                      <a16:colId xmlns:a16="http://schemas.microsoft.com/office/drawing/2014/main" val="20001"/>
                    </a:ext>
                  </a:extLst>
                </a:gridCol>
                <a:gridCol w="1016261">
                  <a:extLst>
                    <a:ext uri="{9D8B030D-6E8A-4147-A177-3AD203B41FA5}">
                      <a16:colId xmlns:a16="http://schemas.microsoft.com/office/drawing/2014/main" val="20002"/>
                    </a:ext>
                  </a:extLst>
                </a:gridCol>
                <a:gridCol w="1016261">
                  <a:extLst>
                    <a:ext uri="{9D8B030D-6E8A-4147-A177-3AD203B41FA5}">
                      <a16:colId xmlns:a16="http://schemas.microsoft.com/office/drawing/2014/main" val="20003"/>
                    </a:ext>
                  </a:extLst>
                </a:gridCol>
                <a:gridCol w="1016261">
                  <a:extLst>
                    <a:ext uri="{9D8B030D-6E8A-4147-A177-3AD203B41FA5}">
                      <a16:colId xmlns:a16="http://schemas.microsoft.com/office/drawing/2014/main" val="20004"/>
                    </a:ext>
                  </a:extLst>
                </a:gridCol>
                <a:gridCol w="1016261">
                  <a:extLst>
                    <a:ext uri="{9D8B030D-6E8A-4147-A177-3AD203B41FA5}">
                      <a16:colId xmlns:a16="http://schemas.microsoft.com/office/drawing/2014/main" val="20005"/>
                    </a:ext>
                  </a:extLst>
                </a:gridCol>
                <a:gridCol w="1016261">
                  <a:extLst>
                    <a:ext uri="{9D8B030D-6E8A-4147-A177-3AD203B41FA5}">
                      <a16:colId xmlns:a16="http://schemas.microsoft.com/office/drawing/2014/main" val="20006"/>
                    </a:ext>
                  </a:extLst>
                </a:gridCol>
                <a:gridCol w="1016261">
                  <a:extLst>
                    <a:ext uri="{9D8B030D-6E8A-4147-A177-3AD203B41FA5}">
                      <a16:colId xmlns:a16="http://schemas.microsoft.com/office/drawing/2014/main" val="20007"/>
                    </a:ext>
                  </a:extLst>
                </a:gridCol>
                <a:gridCol w="1016261">
                  <a:extLst>
                    <a:ext uri="{9D8B030D-6E8A-4147-A177-3AD203B41FA5}">
                      <a16:colId xmlns:a16="http://schemas.microsoft.com/office/drawing/2014/main" val="20008"/>
                    </a:ext>
                  </a:extLst>
                </a:gridCol>
                <a:gridCol w="1016261">
                  <a:extLst>
                    <a:ext uri="{9D8B030D-6E8A-4147-A177-3AD203B41FA5}">
                      <a16:colId xmlns:a16="http://schemas.microsoft.com/office/drawing/2014/main" val="20009"/>
                    </a:ext>
                  </a:extLst>
                </a:gridCol>
                <a:gridCol w="1016261">
                  <a:extLst>
                    <a:ext uri="{9D8B030D-6E8A-4147-A177-3AD203B41FA5}">
                      <a16:colId xmlns:a16="http://schemas.microsoft.com/office/drawing/2014/main" val="20010"/>
                    </a:ext>
                  </a:extLst>
                </a:gridCol>
                <a:gridCol w="1016261">
                  <a:extLst>
                    <a:ext uri="{9D8B030D-6E8A-4147-A177-3AD203B41FA5}">
                      <a16:colId xmlns:a16="http://schemas.microsoft.com/office/drawing/2014/main" val="20011"/>
                    </a:ext>
                  </a:extLst>
                </a:gridCol>
              </a:tblGrid>
              <a:tr h="565648">
                <a:tc>
                  <a:txBody>
                    <a:bodyPr/>
                    <a:lstStyle/>
                    <a:p>
                      <a:pPr algn="ctr"/>
                      <a:r>
                        <a:rPr lang="en-US" sz="2600" dirty="0"/>
                        <a:t>JAN</a:t>
                      </a:r>
                    </a:p>
                  </a:txBody>
                  <a:tcPr/>
                </a:tc>
                <a:tc>
                  <a:txBody>
                    <a:bodyPr/>
                    <a:lstStyle/>
                    <a:p>
                      <a:pPr algn="ctr"/>
                      <a:r>
                        <a:rPr lang="en-US" sz="2600" dirty="0"/>
                        <a:t>FEB</a:t>
                      </a:r>
                    </a:p>
                  </a:txBody>
                  <a:tcPr/>
                </a:tc>
                <a:tc>
                  <a:txBody>
                    <a:bodyPr/>
                    <a:lstStyle/>
                    <a:p>
                      <a:pPr algn="ctr"/>
                      <a:r>
                        <a:rPr lang="en-US" sz="2600" dirty="0"/>
                        <a:t>MAR</a:t>
                      </a:r>
                    </a:p>
                  </a:txBody>
                  <a:tcPr/>
                </a:tc>
                <a:tc>
                  <a:txBody>
                    <a:bodyPr/>
                    <a:lstStyle/>
                    <a:p>
                      <a:pPr algn="ctr"/>
                      <a:r>
                        <a:rPr lang="en-US" sz="2600" dirty="0"/>
                        <a:t>APR</a:t>
                      </a:r>
                    </a:p>
                  </a:txBody>
                  <a:tcPr>
                    <a:solidFill>
                      <a:schemeClr val="accent6"/>
                    </a:solidFill>
                  </a:tcPr>
                </a:tc>
                <a:tc>
                  <a:txBody>
                    <a:bodyPr/>
                    <a:lstStyle/>
                    <a:p>
                      <a:pPr algn="ctr"/>
                      <a:r>
                        <a:rPr lang="en-US" sz="2600" dirty="0"/>
                        <a:t>MAY</a:t>
                      </a:r>
                    </a:p>
                  </a:txBody>
                  <a:tcPr>
                    <a:solidFill>
                      <a:schemeClr val="accent6"/>
                    </a:solidFill>
                  </a:tcPr>
                </a:tc>
                <a:tc>
                  <a:txBody>
                    <a:bodyPr/>
                    <a:lstStyle/>
                    <a:p>
                      <a:pPr algn="ctr"/>
                      <a:r>
                        <a:rPr lang="en-US" sz="2600" dirty="0"/>
                        <a:t>JUN</a:t>
                      </a:r>
                    </a:p>
                  </a:txBody>
                  <a:tcPr>
                    <a:solidFill>
                      <a:schemeClr val="accent6"/>
                    </a:solidFill>
                  </a:tcPr>
                </a:tc>
                <a:tc>
                  <a:txBody>
                    <a:bodyPr/>
                    <a:lstStyle/>
                    <a:p>
                      <a:pPr algn="ctr"/>
                      <a:r>
                        <a:rPr lang="en-US" sz="2600" dirty="0"/>
                        <a:t>JUL</a:t>
                      </a:r>
                    </a:p>
                  </a:txBody>
                  <a:tcPr>
                    <a:solidFill>
                      <a:schemeClr val="accent6"/>
                    </a:solidFill>
                  </a:tcPr>
                </a:tc>
                <a:tc>
                  <a:txBody>
                    <a:bodyPr/>
                    <a:lstStyle/>
                    <a:p>
                      <a:pPr algn="ctr"/>
                      <a:r>
                        <a:rPr lang="en-US" sz="2600" dirty="0"/>
                        <a:t>AUG</a:t>
                      </a:r>
                    </a:p>
                  </a:txBody>
                  <a:tcPr>
                    <a:solidFill>
                      <a:schemeClr val="accent6"/>
                    </a:solidFill>
                  </a:tcPr>
                </a:tc>
                <a:tc>
                  <a:txBody>
                    <a:bodyPr/>
                    <a:lstStyle/>
                    <a:p>
                      <a:pPr algn="ctr"/>
                      <a:r>
                        <a:rPr lang="en-US" sz="2600" dirty="0"/>
                        <a:t>SEP</a:t>
                      </a:r>
                    </a:p>
                  </a:txBody>
                  <a:tcPr>
                    <a:solidFill>
                      <a:schemeClr val="accent6"/>
                    </a:solidFill>
                  </a:tcPr>
                </a:tc>
                <a:tc>
                  <a:txBody>
                    <a:bodyPr/>
                    <a:lstStyle/>
                    <a:p>
                      <a:pPr algn="ctr"/>
                      <a:r>
                        <a:rPr lang="en-US" sz="2600" dirty="0"/>
                        <a:t>OCT</a:t>
                      </a:r>
                    </a:p>
                  </a:txBody>
                  <a:tcPr/>
                </a:tc>
                <a:tc>
                  <a:txBody>
                    <a:bodyPr/>
                    <a:lstStyle/>
                    <a:p>
                      <a:pPr algn="ctr"/>
                      <a:r>
                        <a:rPr lang="en-US" sz="2600" dirty="0"/>
                        <a:t>NOV</a:t>
                      </a:r>
                    </a:p>
                  </a:txBody>
                  <a:tcPr/>
                </a:tc>
                <a:tc>
                  <a:txBody>
                    <a:bodyPr/>
                    <a:lstStyle/>
                    <a:p>
                      <a:pPr algn="ctr"/>
                      <a:r>
                        <a:rPr lang="en-US" sz="2600" dirty="0"/>
                        <a:t>DEC</a:t>
                      </a:r>
                    </a:p>
                  </a:txBody>
                  <a:tcPr/>
                </a:tc>
                <a:extLst>
                  <a:ext uri="{0D108BD9-81ED-4DB2-BD59-A6C34878D82A}">
                    <a16:rowId xmlns:a16="http://schemas.microsoft.com/office/drawing/2014/main" val="10000"/>
                  </a:ext>
                </a:extLst>
              </a:tr>
            </a:tbl>
          </a:graphicData>
        </a:graphic>
      </p:graphicFrame>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33" y="3305036"/>
            <a:ext cx="792187" cy="685309"/>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289" y="3301419"/>
            <a:ext cx="792187" cy="685309"/>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2754" y="3298573"/>
            <a:ext cx="792187" cy="685309"/>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5755" y="3294185"/>
            <a:ext cx="792187" cy="685309"/>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825" y="3298573"/>
            <a:ext cx="792187" cy="685309"/>
          </a:xfrm>
          <a:prstGeom prst="rect">
            <a:avLst/>
          </a:prstGeom>
        </p:spPr>
      </p:pic>
      <p:sp>
        <p:nvSpPr>
          <p:cNvPr id="28" name="TextBox 27"/>
          <p:cNvSpPr txBox="1"/>
          <p:nvPr/>
        </p:nvSpPr>
        <p:spPr>
          <a:xfrm>
            <a:off x="3456966" y="4818833"/>
            <a:ext cx="5221429" cy="523220"/>
          </a:xfrm>
          <a:prstGeom prst="rect">
            <a:avLst/>
          </a:prstGeom>
          <a:noFill/>
        </p:spPr>
        <p:txBody>
          <a:bodyPr wrap="none" rtlCol="0">
            <a:spAutoFit/>
          </a:bodyPr>
          <a:lstStyle/>
          <a:p>
            <a:pPr algn="ctr"/>
            <a:r>
              <a:rPr lang="en-US" sz="2800" b="1" dirty="0"/>
              <a:t>More generations = More money</a:t>
            </a:r>
          </a:p>
        </p:txBody>
      </p:sp>
      <p:sp>
        <p:nvSpPr>
          <p:cNvPr id="29" name="Rectangle 28"/>
          <p:cNvSpPr/>
          <p:nvPr/>
        </p:nvSpPr>
        <p:spPr>
          <a:xfrm>
            <a:off x="2990672" y="5305783"/>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40" name="Rectangle 39"/>
          <p:cNvSpPr/>
          <p:nvPr/>
        </p:nvSpPr>
        <p:spPr>
          <a:xfrm rot="16036543">
            <a:off x="1477467" y="3245136"/>
            <a:ext cx="516120" cy="717751"/>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45" name="Picture 44"/>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2226647" y="3460529"/>
            <a:ext cx="912477" cy="366590"/>
          </a:xfrm>
          <a:prstGeom prst="rect">
            <a:avLst/>
          </a:prstGeom>
        </p:spPr>
      </p:pic>
      <p:pic>
        <p:nvPicPr>
          <p:cNvPr id="46" name="Picture 45"/>
          <p:cNvPicPr>
            <a:picLocks noChangeAspect="1"/>
          </p:cNvPicPr>
          <p:nvPr/>
        </p:nvPicPr>
        <p:blipFill rotWithShape="1">
          <a:blip r:embed="rId8">
            <a:extLst>
              <a:ext uri="{BEBA8EAE-BF5A-486C-A8C5-ECC9F3942E4B}">
                <a14:imgProps xmlns:a14="http://schemas.microsoft.com/office/drawing/2010/main">
                  <a14:imgLayer r:embed="rId9">
                    <a14:imgEffect>
                      <a14:backgroundRemoval t="22800" b="34847" l="32185" r="39326"/>
                    </a14:imgEffect>
                  </a14:imgLayer>
                </a14:imgProps>
              </a:ext>
              <a:ext uri="{28A0092B-C50C-407E-A947-70E740481C1C}">
                <a14:useLocalDpi xmlns:a14="http://schemas.microsoft.com/office/drawing/2010/main" val="0"/>
              </a:ext>
            </a:extLst>
          </a:blip>
          <a:srcRect l="31292" t="21294" r="59781" b="63647"/>
          <a:stretch/>
        </p:blipFill>
        <p:spPr>
          <a:xfrm>
            <a:off x="3291503" y="3181911"/>
            <a:ext cx="826395" cy="80849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723" y="3268352"/>
            <a:ext cx="792187" cy="685309"/>
          </a:xfrm>
          <a:prstGeom prst="rect">
            <a:avLst/>
          </a:prstGeom>
        </p:spPr>
      </p:pic>
      <p:sp>
        <p:nvSpPr>
          <p:cNvPr id="48" name="Rectangle 47"/>
          <p:cNvSpPr/>
          <p:nvPr/>
        </p:nvSpPr>
        <p:spPr>
          <a:xfrm rot="16036543">
            <a:off x="5441878" y="3156867"/>
            <a:ext cx="516120" cy="717751"/>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52" name="Picture 51"/>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191058" y="3372260"/>
            <a:ext cx="912477" cy="366590"/>
          </a:xfrm>
          <a:prstGeom prst="rect">
            <a:avLst/>
          </a:prstGeom>
        </p:spPr>
      </p:pic>
      <p:pic>
        <p:nvPicPr>
          <p:cNvPr id="53" name="Picture 52"/>
          <p:cNvPicPr>
            <a:picLocks noChangeAspect="1"/>
          </p:cNvPicPr>
          <p:nvPr/>
        </p:nvPicPr>
        <p:blipFill rotWithShape="1">
          <a:blip r:embed="rId8">
            <a:extLst>
              <a:ext uri="{BEBA8EAE-BF5A-486C-A8C5-ECC9F3942E4B}">
                <a14:imgProps xmlns:a14="http://schemas.microsoft.com/office/drawing/2010/main">
                  <a14:imgLayer r:embed="rId9">
                    <a14:imgEffect>
                      <a14:backgroundRemoval t="22800" b="34847" l="32185" r="39326"/>
                    </a14:imgEffect>
                  </a14:imgLayer>
                </a14:imgProps>
              </a:ext>
              <a:ext uri="{28A0092B-C50C-407E-A947-70E740481C1C}">
                <a14:useLocalDpi xmlns:a14="http://schemas.microsoft.com/office/drawing/2010/main" val="0"/>
              </a:ext>
            </a:extLst>
          </a:blip>
          <a:srcRect l="31292" t="21294" r="59781" b="63647"/>
          <a:stretch/>
        </p:blipFill>
        <p:spPr>
          <a:xfrm>
            <a:off x="7255914" y="3093642"/>
            <a:ext cx="826395" cy="808495"/>
          </a:xfrm>
          <a:prstGeom prst="rect">
            <a:avLst/>
          </a:prstGeom>
        </p:spPr>
      </p:pic>
      <p:sp>
        <p:nvSpPr>
          <p:cNvPr id="54" name="Donut 53"/>
          <p:cNvSpPr/>
          <p:nvPr/>
        </p:nvSpPr>
        <p:spPr>
          <a:xfrm>
            <a:off x="4299463" y="3088771"/>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Donut 54"/>
          <p:cNvSpPr/>
          <p:nvPr/>
        </p:nvSpPr>
        <p:spPr>
          <a:xfrm>
            <a:off x="8212817" y="3100864"/>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itle 1"/>
          <p:cNvSpPr txBox="1">
            <a:spLocks/>
          </p:cNvSpPr>
          <p:nvPr/>
        </p:nvSpPr>
        <p:spPr>
          <a:xfrm>
            <a:off x="3139123" y="642478"/>
            <a:ext cx="5784351" cy="1188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3600" dirty="0"/>
              <a:t>Longer Growing Season</a:t>
            </a:r>
          </a:p>
        </p:txBody>
      </p:sp>
    </p:spTree>
    <p:extLst>
      <p:ext uri="{BB962C8B-B14F-4D97-AF65-F5344CB8AC3E}">
        <p14:creationId xmlns:p14="http://schemas.microsoft.com/office/powerpoint/2010/main" val="8756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p:bldP spid="29" grpId="0"/>
      <p:bldP spid="54"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5" name="TextBox 4"/>
          <p:cNvSpPr txBox="1"/>
          <p:nvPr/>
        </p:nvSpPr>
        <p:spPr>
          <a:xfrm>
            <a:off x="990599" y="540603"/>
            <a:ext cx="10515601" cy="1446550"/>
          </a:xfrm>
          <a:prstGeom prst="rect">
            <a:avLst/>
          </a:prstGeom>
          <a:noFill/>
        </p:spPr>
        <p:txBody>
          <a:bodyPr wrap="square" rtlCol="0">
            <a:spAutoFit/>
          </a:bodyPr>
          <a:lstStyle/>
          <a:p>
            <a:pPr algn="ctr"/>
            <a:r>
              <a:rPr lang="en-US" sz="4400" b="1" dirty="0">
                <a:solidFill>
                  <a:schemeClr val="bg1"/>
                </a:solidFill>
              </a:rPr>
              <a:t>Increased Temperatures = Warmer AND Shorter winters</a:t>
            </a:r>
          </a:p>
        </p:txBody>
      </p:sp>
      <p:sp>
        <p:nvSpPr>
          <p:cNvPr id="6" name="Content Placeholder 1"/>
          <p:cNvSpPr txBox="1">
            <a:spLocks/>
          </p:cNvSpPr>
          <p:nvPr/>
        </p:nvSpPr>
        <p:spPr>
          <a:xfrm>
            <a:off x="990599" y="2194039"/>
            <a:ext cx="10363201" cy="4117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solidFill>
                  <a:schemeClr val="bg1"/>
                </a:solidFill>
              </a:rPr>
              <a:t>Insects will be challenged by BOTH warmer and shorter winter.</a:t>
            </a:r>
          </a:p>
          <a:p>
            <a:endParaRPr lang="en-US" sz="3200" dirty="0">
              <a:solidFill>
                <a:schemeClr val="bg1"/>
              </a:solidFill>
            </a:endParaRPr>
          </a:p>
          <a:p>
            <a:r>
              <a:rPr lang="en-US" sz="3200" dirty="0">
                <a:solidFill>
                  <a:schemeClr val="bg1"/>
                </a:solidFill>
              </a:rPr>
              <a:t>The balance between winter duration and winter warmth will effect insect survival.</a:t>
            </a:r>
          </a:p>
          <a:p>
            <a:endParaRPr lang="en-US" sz="3200" dirty="0">
              <a:solidFill>
                <a:schemeClr val="bg1"/>
              </a:solidFill>
            </a:endParaRPr>
          </a:p>
          <a:p>
            <a:r>
              <a:rPr lang="en-US" sz="3200" dirty="0">
                <a:solidFill>
                  <a:schemeClr val="bg1"/>
                </a:solidFill>
              </a:rPr>
              <a:t>If stored resources are too low the warmer shorter winter could still deplete those resources</a:t>
            </a:r>
          </a:p>
        </p:txBody>
      </p:sp>
    </p:spTree>
    <p:extLst>
      <p:ext uri="{BB962C8B-B14F-4D97-AF65-F5344CB8AC3E}">
        <p14:creationId xmlns:p14="http://schemas.microsoft.com/office/powerpoint/2010/main" val="310967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53467848"/>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45029" y="32493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03248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5616089" cy="1754326"/>
          </a:xfrm>
          <a:prstGeom prst="rect">
            <a:avLst/>
          </a:prstGeom>
          <a:noFill/>
        </p:spPr>
        <p:txBody>
          <a:bodyPr wrap="none" rtlCol="0">
            <a:spAutoFit/>
          </a:bodyPr>
          <a:lstStyle/>
          <a:p>
            <a:r>
              <a:rPr lang="en-US" sz="3600" b="1" dirty="0"/>
              <a:t>Univoltine-Z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Facultative Diapause</a:t>
            </a:r>
          </a:p>
        </p:txBody>
      </p:sp>
      <p:sp>
        <p:nvSpPr>
          <p:cNvPr id="5" name="TextBox 4"/>
          <p:cNvSpPr txBox="1"/>
          <p:nvPr/>
        </p:nvSpPr>
        <p:spPr>
          <a:xfrm>
            <a:off x="3865945" y="4392574"/>
            <a:ext cx="6114494" cy="1754326"/>
          </a:xfrm>
          <a:prstGeom prst="rect">
            <a:avLst/>
          </a:prstGeom>
          <a:noFill/>
        </p:spPr>
        <p:txBody>
          <a:bodyPr wrap="none" rtlCol="0">
            <a:spAutoFit/>
          </a:bodyPr>
          <a:lstStyle/>
          <a:p>
            <a:r>
              <a:rPr lang="en-US" sz="3600" b="1" dirty="0"/>
              <a:t>Bivoltine-E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Facultative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Two Genotypically Distinct Polymorphisms of ECB</a:t>
            </a:r>
          </a:p>
        </p:txBody>
      </p:sp>
      <p:pic>
        <p:nvPicPr>
          <p:cNvPr id="11" name="Picture 10"/>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279103" y="3913532"/>
            <a:ext cx="1779755" cy="1327417"/>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2279103" y="2451178"/>
            <a:ext cx="1779755" cy="1327417"/>
          </a:xfrm>
          <a:prstGeom prst="rect">
            <a:avLst/>
          </a:prstGeom>
        </p:spPr>
      </p:pic>
    </p:spTree>
    <p:extLst>
      <p:ext uri="{BB962C8B-B14F-4D97-AF65-F5344CB8AC3E}">
        <p14:creationId xmlns:p14="http://schemas.microsoft.com/office/powerpoint/2010/main" val="783535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743"/>
            <a:ext cx="10515600" cy="2438013"/>
          </a:xfrm>
        </p:spPr>
        <p:txBody>
          <a:bodyPr>
            <a:normAutofit fontScale="90000"/>
          </a:bodyPr>
          <a:lstStyle/>
          <a:p>
            <a:pPr algn="ctr"/>
            <a:r>
              <a:rPr lang="en-US" b="1" u="sng" dirty="0"/>
              <a:t>Hypothesis</a:t>
            </a:r>
            <a:r>
              <a:rPr lang="en-US" dirty="0"/>
              <a:t>: </a:t>
            </a:r>
            <a:r>
              <a:rPr lang="en-US" i="1" dirty="0"/>
              <a:t>Longer diapausing ECB accumulate more triglycerides than the shorter diapausing and non-diapausing ECB.</a:t>
            </a:r>
          </a:p>
        </p:txBody>
      </p:sp>
      <p:pic>
        <p:nvPicPr>
          <p:cNvPr id="4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495" y="2628894"/>
            <a:ext cx="2912010" cy="3305837"/>
          </a:xfrm>
          <a:prstGeom prst="rect">
            <a:avLst/>
          </a:prstGeom>
        </p:spPr>
      </p:pic>
      <p:pic>
        <p:nvPicPr>
          <p:cNvPr id="46" name="Picture 45"/>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8908979" y="4170711"/>
            <a:ext cx="936422" cy="502789"/>
          </a:xfrm>
          <a:prstGeom prst="rect">
            <a:avLst/>
          </a:prstGeom>
        </p:spPr>
      </p:pic>
      <p:pic>
        <p:nvPicPr>
          <p:cNvPr id="47"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630" y="2628894"/>
            <a:ext cx="2912010" cy="3305837"/>
          </a:xfrm>
          <a:prstGeom prst="rect">
            <a:avLst/>
          </a:prstGeom>
        </p:spPr>
      </p:pic>
      <p:pic>
        <p:nvPicPr>
          <p:cNvPr id="49" name="Content Placeholder 5"/>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4419217" y="3988597"/>
            <a:ext cx="856905" cy="867018"/>
          </a:xfrm>
          <a:prstGeom prst="rect">
            <a:avLst/>
          </a:prstGeom>
        </p:spPr>
      </p:pic>
      <p:grpSp>
        <p:nvGrpSpPr>
          <p:cNvPr id="50" name="Group 49"/>
          <p:cNvGrpSpPr/>
          <p:nvPr/>
        </p:nvGrpSpPr>
        <p:grpSpPr>
          <a:xfrm>
            <a:off x="2947663" y="3413629"/>
            <a:ext cx="1336359" cy="1008478"/>
            <a:chOff x="2904184" y="3284101"/>
            <a:chExt cx="1779755" cy="1327418"/>
          </a:xfrm>
        </p:grpSpPr>
        <p:pic>
          <p:nvPicPr>
            <p:cNvPr id="51" name="Picture 50"/>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52" name="Picture 51"/>
            <p:cNvPicPr>
              <a:picLocks noChangeAspect="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53" name="Group 52"/>
          <p:cNvGrpSpPr/>
          <p:nvPr/>
        </p:nvGrpSpPr>
        <p:grpSpPr>
          <a:xfrm>
            <a:off x="2938099" y="4524622"/>
            <a:ext cx="1336359" cy="1008478"/>
            <a:chOff x="7128992" y="3909348"/>
            <a:chExt cx="1779755" cy="1327418"/>
          </a:xfrm>
        </p:grpSpPr>
        <p:pic>
          <p:nvPicPr>
            <p:cNvPr id="54" name="Picture 53"/>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55" name="Picture 54"/>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56" name="Group 55"/>
          <p:cNvGrpSpPr/>
          <p:nvPr/>
        </p:nvGrpSpPr>
        <p:grpSpPr>
          <a:xfrm>
            <a:off x="7304900" y="4524622"/>
            <a:ext cx="1336359" cy="1008478"/>
            <a:chOff x="838199" y="3854667"/>
            <a:chExt cx="1779755" cy="1327418"/>
          </a:xfrm>
        </p:grpSpPr>
        <p:pic>
          <p:nvPicPr>
            <p:cNvPr id="57" name="Picture 56"/>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58" name="Picture 57"/>
            <p:cNvPicPr>
              <a:picLocks noChangeAspect="1"/>
            </p:cNvPicPr>
            <p:nvPr/>
          </p:nvPicPr>
          <p:blipFill rotWithShape="1">
            <a:blip r:embed="rId11">
              <a:duotone>
                <a:schemeClr val="accent3">
                  <a:shade val="45000"/>
                  <a:satMod val="135000"/>
                </a:schemeClr>
                <a:prstClr val="white"/>
              </a:duotone>
              <a:extLst>
                <a:ext uri="{BEBA8EAE-BF5A-486C-A8C5-ECC9F3942E4B}">
                  <a14:imgProps xmlns:a14="http://schemas.microsoft.com/office/drawing/2010/main">
                    <a14:imgLayer r:embed="rId1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59" name="Group 58"/>
          <p:cNvGrpSpPr/>
          <p:nvPr/>
        </p:nvGrpSpPr>
        <p:grpSpPr>
          <a:xfrm>
            <a:off x="7311400" y="3419415"/>
            <a:ext cx="1336359" cy="1008477"/>
            <a:chOff x="838199" y="3854668"/>
            <a:chExt cx="1779755" cy="1327417"/>
          </a:xfrm>
        </p:grpSpPr>
        <p:pic>
          <p:nvPicPr>
            <p:cNvPr id="60" name="Picture 59"/>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61" name="Picture 60"/>
            <p:cNvPicPr>
              <a:picLocks noChangeAspect="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sp>
        <p:nvSpPr>
          <p:cNvPr id="62" name="TextBox 61"/>
          <p:cNvSpPr txBox="1"/>
          <p:nvPr/>
        </p:nvSpPr>
        <p:spPr>
          <a:xfrm>
            <a:off x="2891249" y="6007981"/>
            <a:ext cx="1797287" cy="646331"/>
          </a:xfrm>
          <a:prstGeom prst="rect">
            <a:avLst/>
          </a:prstGeom>
          <a:noFill/>
        </p:spPr>
        <p:txBody>
          <a:bodyPr wrap="none" rtlCol="0">
            <a:spAutoFit/>
          </a:bodyPr>
          <a:lstStyle/>
          <a:p>
            <a:r>
              <a:rPr lang="en-US" sz="3600" b="1" dirty="0"/>
              <a:t>Summer</a:t>
            </a:r>
          </a:p>
        </p:txBody>
      </p:sp>
      <p:sp>
        <p:nvSpPr>
          <p:cNvPr id="63" name="TextBox 62"/>
          <p:cNvSpPr txBox="1"/>
          <p:nvPr/>
        </p:nvSpPr>
        <p:spPr>
          <a:xfrm>
            <a:off x="7267459" y="5951597"/>
            <a:ext cx="839076" cy="646331"/>
          </a:xfrm>
          <a:prstGeom prst="rect">
            <a:avLst/>
          </a:prstGeom>
          <a:noFill/>
        </p:spPr>
        <p:txBody>
          <a:bodyPr wrap="none" rtlCol="0">
            <a:spAutoFit/>
          </a:bodyPr>
          <a:lstStyle/>
          <a:p>
            <a:r>
              <a:rPr lang="en-US" sz="3600" b="1" dirty="0"/>
              <a:t>Fall</a:t>
            </a:r>
          </a:p>
        </p:txBody>
      </p:sp>
      <p:sp>
        <p:nvSpPr>
          <p:cNvPr id="5" name="Donut 4"/>
          <p:cNvSpPr/>
          <p:nvPr/>
        </p:nvSpPr>
        <p:spPr>
          <a:xfrm>
            <a:off x="6972300" y="3028947"/>
            <a:ext cx="1884185" cy="1745836"/>
          </a:xfrm>
          <a:prstGeom prst="donut">
            <a:avLst>
              <a:gd name="adj" fmla="val 100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317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614956764"/>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45029" y="32493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7843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4670306" y="1690688"/>
            <a:ext cx="6281320" cy="5094084"/>
            <a:chOff x="4670306" y="1690688"/>
            <a:chExt cx="6281320" cy="5094084"/>
          </a:xfrm>
        </p:grpSpPr>
        <p:pic>
          <p:nvPicPr>
            <p:cNvPr id="4"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7"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10" name="Group 9"/>
            <p:cNvGrpSpPr/>
            <p:nvPr/>
          </p:nvGrpSpPr>
          <p:grpSpPr>
            <a:xfrm>
              <a:off x="5001966" y="2723603"/>
              <a:ext cx="1779755" cy="1327418"/>
              <a:chOff x="2904184" y="3284101"/>
              <a:chExt cx="1779755" cy="1327418"/>
            </a:xfrm>
          </p:grpSpPr>
          <p:pic>
            <p:nvPicPr>
              <p:cNvPr id="11" name="Picture 10"/>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12" name="Picture 11"/>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13" name="Group 12"/>
            <p:cNvGrpSpPr/>
            <p:nvPr/>
          </p:nvGrpSpPr>
          <p:grpSpPr>
            <a:xfrm>
              <a:off x="4989229" y="4185957"/>
              <a:ext cx="1779755" cy="1327418"/>
              <a:chOff x="7128992" y="3909348"/>
              <a:chExt cx="1779755" cy="1327418"/>
            </a:xfrm>
          </p:grpSpPr>
          <p:pic>
            <p:nvPicPr>
              <p:cNvPr id="14" name="Picture 1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15" name="Picture 14"/>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16" name="Group 15"/>
            <p:cNvGrpSpPr/>
            <p:nvPr/>
          </p:nvGrpSpPr>
          <p:grpSpPr>
            <a:xfrm>
              <a:off x="9163214" y="4260173"/>
              <a:ext cx="1779755" cy="1327418"/>
              <a:chOff x="838199" y="3854667"/>
              <a:chExt cx="1779755" cy="1327418"/>
            </a:xfrm>
          </p:grpSpPr>
          <p:pic>
            <p:nvPicPr>
              <p:cNvPr id="17" name="Picture 16"/>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18" name="Picture 17"/>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19" name="Group 18"/>
            <p:cNvGrpSpPr/>
            <p:nvPr/>
          </p:nvGrpSpPr>
          <p:grpSpPr>
            <a:xfrm>
              <a:off x="9171871" y="2805434"/>
              <a:ext cx="1779755" cy="1327417"/>
              <a:chOff x="838199" y="3854668"/>
              <a:chExt cx="1779755" cy="1327417"/>
            </a:xfrm>
          </p:grpSpPr>
          <p:pic>
            <p:nvPicPr>
              <p:cNvPr id="20" name="Picture 19"/>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21" name="Picture 20"/>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sp>
          <p:nvSpPr>
            <p:cNvPr id="22" name="TextBox 21"/>
            <p:cNvSpPr txBox="1"/>
            <p:nvPr/>
          </p:nvSpPr>
          <p:spPr>
            <a:xfrm>
              <a:off x="4926835" y="6138441"/>
              <a:ext cx="1797287" cy="646331"/>
            </a:xfrm>
            <a:prstGeom prst="rect">
              <a:avLst/>
            </a:prstGeom>
            <a:noFill/>
          </p:spPr>
          <p:txBody>
            <a:bodyPr wrap="none" rtlCol="0">
              <a:spAutoFit/>
            </a:bodyPr>
            <a:lstStyle/>
            <a:p>
              <a:r>
                <a:rPr lang="en-US" sz="3600" b="1" dirty="0"/>
                <a:t>Summer</a:t>
              </a:r>
            </a:p>
          </p:txBody>
        </p:sp>
        <p:sp>
          <p:nvSpPr>
            <p:cNvPr id="23" name="TextBox 22"/>
            <p:cNvSpPr txBox="1"/>
            <p:nvPr/>
          </p:nvSpPr>
          <p:spPr>
            <a:xfrm>
              <a:off x="9113351" y="6138441"/>
              <a:ext cx="839076" cy="646331"/>
            </a:xfrm>
            <a:prstGeom prst="rect">
              <a:avLst/>
            </a:prstGeom>
            <a:noFill/>
          </p:spPr>
          <p:txBody>
            <a:bodyPr wrap="none" rtlCol="0">
              <a:spAutoFit/>
            </a:bodyPr>
            <a:lstStyle/>
            <a:p>
              <a:r>
                <a:rPr lang="en-US" sz="3600" b="1" dirty="0"/>
                <a:t>Fall</a:t>
              </a:r>
            </a:p>
          </p:txBody>
        </p:sp>
      </p:grpSp>
      <p:sp>
        <p:nvSpPr>
          <p:cNvPr id="24" name="Content Placeholder 23"/>
          <p:cNvSpPr>
            <a:spLocks noGrp="1"/>
          </p:cNvSpPr>
          <p:nvPr>
            <p:ph idx="1"/>
          </p:nvPr>
        </p:nvSpPr>
        <p:spPr>
          <a:xfrm>
            <a:off x="838200" y="1825625"/>
            <a:ext cx="2554252" cy="4351338"/>
          </a:xfrm>
        </p:spPr>
        <p:txBody>
          <a:bodyPr/>
          <a:lstStyle/>
          <a:p>
            <a:r>
              <a:rPr lang="en-US" dirty="0"/>
              <a:t>Inference: resource storage is </a:t>
            </a:r>
            <a:r>
              <a:rPr lang="en-US" b="1" u="sng" dirty="0"/>
              <a:t>NOT</a:t>
            </a:r>
            <a:r>
              <a:rPr lang="en-US" b="1" dirty="0"/>
              <a:t> </a:t>
            </a:r>
            <a:r>
              <a:rPr lang="en-US" dirty="0"/>
              <a:t>a function of photoperiod or diapause length</a:t>
            </a:r>
          </a:p>
        </p:txBody>
      </p:sp>
      <p:sp>
        <p:nvSpPr>
          <p:cNvPr id="26" name="Equal 25"/>
          <p:cNvSpPr/>
          <p:nvPr/>
        </p:nvSpPr>
        <p:spPr>
          <a:xfrm>
            <a:off x="7219141" y="3321633"/>
            <a:ext cx="1471612" cy="1898067"/>
          </a:xfrm>
          <a:prstGeom prst="mathEqual">
            <a:avLst>
              <a:gd name="adj1" fmla="val 10267"/>
              <a:gd name="adj2" fmla="val 109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Prediction 1: Stored resources does not differ</a:t>
            </a:r>
          </a:p>
        </p:txBody>
      </p:sp>
      <p:sp>
        <p:nvSpPr>
          <p:cNvPr id="34" name="Rectangle 33"/>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35" name="Rectangle 34"/>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36" name="Rectangle 35"/>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37" name="Rectangle 36"/>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Tree>
    <p:extLst>
      <p:ext uri="{BB962C8B-B14F-4D97-AF65-F5344CB8AC3E}">
        <p14:creationId xmlns:p14="http://schemas.microsoft.com/office/powerpoint/2010/main" val="88793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5" name="Rectangle 4"/>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6" name="Rectangle 5"/>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7" name="Rectangle 6"/>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graphicFrame>
        <p:nvGraphicFramePr>
          <p:cNvPr id="17" name="Chart 16"/>
          <p:cNvGraphicFramePr/>
          <p:nvPr>
            <p:extLst>
              <p:ext uri="{D42A27DB-BD31-4B8C-83A1-F6EECF244321}">
                <p14:modId xmlns:p14="http://schemas.microsoft.com/office/powerpoint/2010/main" val="1412591482"/>
              </p:ext>
            </p:extLst>
          </p:nvPr>
        </p:nvGraphicFramePr>
        <p:xfrm>
          <a:off x="851344" y="2008187"/>
          <a:ext cx="4429954"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p:cNvGraphicFramePr/>
          <p:nvPr>
            <p:extLst>
              <p:ext uri="{D42A27DB-BD31-4B8C-83A1-F6EECF244321}">
                <p14:modId xmlns:p14="http://schemas.microsoft.com/office/powerpoint/2010/main" val="1607719549"/>
              </p:ext>
            </p:extLst>
          </p:nvPr>
        </p:nvGraphicFramePr>
        <p:xfrm>
          <a:off x="6521672" y="2008187"/>
          <a:ext cx="4429954"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p:cNvSpPr txBox="1"/>
          <p:nvPr/>
        </p:nvSpPr>
        <p:spPr>
          <a:xfrm>
            <a:off x="2269468" y="1558638"/>
            <a:ext cx="2513830" cy="584775"/>
          </a:xfrm>
          <a:prstGeom prst="rect">
            <a:avLst/>
          </a:prstGeom>
          <a:noFill/>
        </p:spPr>
        <p:txBody>
          <a:bodyPr wrap="none" rtlCol="0">
            <a:spAutoFit/>
          </a:bodyPr>
          <a:lstStyle/>
          <a:p>
            <a:r>
              <a:rPr lang="en-US" sz="3200" dirty="0"/>
              <a:t>Non Diapause</a:t>
            </a:r>
          </a:p>
        </p:txBody>
      </p:sp>
      <p:sp>
        <p:nvSpPr>
          <p:cNvPr id="21" name="Title 1"/>
          <p:cNvSpPr txBox="1">
            <a:spLocks/>
          </p:cNvSpPr>
          <p:nvPr/>
        </p:nvSpPr>
        <p:spPr>
          <a:xfrm>
            <a:off x="838200" y="3651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a:t>Prediction 1: Stored resources does not differ</a:t>
            </a:r>
            <a:endParaRPr lang="en-US" sz="4400" dirty="0"/>
          </a:p>
        </p:txBody>
      </p:sp>
      <p:grpSp>
        <p:nvGrpSpPr>
          <p:cNvPr id="22" name="Group 21"/>
          <p:cNvGrpSpPr/>
          <p:nvPr/>
        </p:nvGrpSpPr>
        <p:grpSpPr>
          <a:xfrm>
            <a:off x="4797019" y="4089400"/>
            <a:ext cx="2023526" cy="1671709"/>
            <a:chOff x="4670306" y="1690688"/>
            <a:chExt cx="6281320" cy="4425554"/>
          </a:xfrm>
        </p:grpSpPr>
        <p:pic>
          <p:nvPicPr>
            <p:cNvPr id="23"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24"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25" name="Group 24"/>
            <p:cNvGrpSpPr/>
            <p:nvPr/>
          </p:nvGrpSpPr>
          <p:grpSpPr>
            <a:xfrm>
              <a:off x="5001966" y="2723603"/>
              <a:ext cx="1779755" cy="1327418"/>
              <a:chOff x="2904184" y="3284101"/>
              <a:chExt cx="1779755" cy="1327418"/>
            </a:xfrm>
          </p:grpSpPr>
          <p:pic>
            <p:nvPicPr>
              <p:cNvPr id="37" name="Picture 3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38" name="Picture 37"/>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6" name="Group 25"/>
            <p:cNvGrpSpPr/>
            <p:nvPr/>
          </p:nvGrpSpPr>
          <p:grpSpPr>
            <a:xfrm>
              <a:off x="4989229" y="4185957"/>
              <a:ext cx="1779755" cy="1327418"/>
              <a:chOff x="7128992" y="3909348"/>
              <a:chExt cx="1779755" cy="1327418"/>
            </a:xfrm>
          </p:grpSpPr>
          <p:pic>
            <p:nvPicPr>
              <p:cNvPr id="35" name="Picture 34"/>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36" name="Picture 35"/>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7" name="Group 26"/>
            <p:cNvGrpSpPr/>
            <p:nvPr/>
          </p:nvGrpSpPr>
          <p:grpSpPr>
            <a:xfrm>
              <a:off x="9163214" y="4260173"/>
              <a:ext cx="1779755" cy="1327418"/>
              <a:chOff x="838199" y="3854667"/>
              <a:chExt cx="1779755" cy="1327418"/>
            </a:xfrm>
          </p:grpSpPr>
          <p:pic>
            <p:nvPicPr>
              <p:cNvPr id="33" name="Picture 32"/>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4" name="Picture 33"/>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28" name="Group 27"/>
            <p:cNvGrpSpPr/>
            <p:nvPr/>
          </p:nvGrpSpPr>
          <p:grpSpPr>
            <a:xfrm>
              <a:off x="9171871" y="2805434"/>
              <a:ext cx="1779755" cy="1327417"/>
              <a:chOff x="838199" y="3854668"/>
              <a:chExt cx="1779755" cy="1327417"/>
            </a:xfrm>
          </p:grpSpPr>
          <p:pic>
            <p:nvPicPr>
              <p:cNvPr id="31" name="Picture 3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2" name="Picture 31"/>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grpSp>
      <p:sp>
        <p:nvSpPr>
          <p:cNvPr id="39" name="Equal 38"/>
          <p:cNvSpPr/>
          <p:nvPr/>
        </p:nvSpPr>
        <p:spPr>
          <a:xfrm>
            <a:off x="5701213" y="4736759"/>
            <a:ext cx="307904" cy="345386"/>
          </a:xfrm>
          <a:prstGeom prst="mathEqual">
            <a:avLst>
              <a:gd name="adj1" fmla="val 10267"/>
              <a:gd name="adj2" fmla="val 109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p:cNvSpPr txBox="1"/>
          <p:nvPr/>
        </p:nvSpPr>
        <p:spPr>
          <a:xfrm>
            <a:off x="8382849" y="1557050"/>
            <a:ext cx="1723549" cy="584775"/>
          </a:xfrm>
          <a:prstGeom prst="rect">
            <a:avLst/>
          </a:prstGeom>
          <a:noFill/>
        </p:spPr>
        <p:txBody>
          <a:bodyPr wrap="none" rtlCol="0">
            <a:spAutoFit/>
          </a:bodyPr>
          <a:lstStyle/>
          <a:p>
            <a:r>
              <a:rPr lang="en-US" sz="3200" dirty="0"/>
              <a:t>Diapause</a:t>
            </a:r>
          </a:p>
        </p:txBody>
      </p:sp>
      <p:sp>
        <p:nvSpPr>
          <p:cNvPr id="2" name="TextBox 1"/>
          <p:cNvSpPr txBox="1"/>
          <p:nvPr/>
        </p:nvSpPr>
        <p:spPr>
          <a:xfrm rot="19572131">
            <a:off x="4167134" y="2605113"/>
            <a:ext cx="2840842" cy="1569660"/>
          </a:xfrm>
          <a:prstGeom prst="rect">
            <a:avLst/>
          </a:prstGeom>
          <a:noFill/>
        </p:spPr>
        <p:txBody>
          <a:bodyPr wrap="none" rtlCol="0">
            <a:spAutoFit/>
          </a:bodyPr>
          <a:lstStyle/>
          <a:p>
            <a:r>
              <a:rPr lang="en-US" sz="9600" b="1" dirty="0">
                <a:solidFill>
                  <a:srgbClr val="FF0000"/>
                </a:solidFill>
              </a:rPr>
              <a:t>NULL</a:t>
            </a:r>
          </a:p>
        </p:txBody>
      </p:sp>
    </p:spTree>
    <p:extLst>
      <p:ext uri="{BB962C8B-B14F-4D97-AF65-F5344CB8AC3E}">
        <p14:creationId xmlns:p14="http://schemas.microsoft.com/office/powerpoint/2010/main" val="145345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2662874" cy="4351338"/>
          </a:xfrm>
        </p:spPr>
        <p:txBody>
          <a:bodyPr/>
          <a:lstStyle/>
          <a:p>
            <a:r>
              <a:rPr lang="en-US" dirty="0"/>
              <a:t>Inference: resource storage is </a:t>
            </a:r>
            <a:r>
              <a:rPr lang="en-US" b="1" u="sng" dirty="0"/>
              <a:t>ONLY</a:t>
            </a:r>
            <a:r>
              <a:rPr lang="en-US" dirty="0"/>
              <a:t> a function of photoperiod sensitivity.</a:t>
            </a:r>
          </a:p>
        </p:txBody>
      </p:sp>
      <p:grpSp>
        <p:nvGrpSpPr>
          <p:cNvPr id="24" name="Group 23"/>
          <p:cNvGrpSpPr/>
          <p:nvPr/>
        </p:nvGrpSpPr>
        <p:grpSpPr>
          <a:xfrm>
            <a:off x="4670306" y="1690688"/>
            <a:ext cx="6281320" cy="5094084"/>
            <a:chOff x="4670306" y="1690688"/>
            <a:chExt cx="6281320" cy="5094084"/>
          </a:xfrm>
        </p:grpSpPr>
        <p:pic>
          <p:nvPicPr>
            <p:cNvPr id="25"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26"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27" name="Group 26"/>
            <p:cNvGrpSpPr/>
            <p:nvPr/>
          </p:nvGrpSpPr>
          <p:grpSpPr>
            <a:xfrm>
              <a:off x="5001966" y="2723603"/>
              <a:ext cx="1779755" cy="1327418"/>
              <a:chOff x="2904184" y="3284101"/>
              <a:chExt cx="1779755" cy="1327418"/>
            </a:xfrm>
          </p:grpSpPr>
          <p:pic>
            <p:nvPicPr>
              <p:cNvPr id="39" name="Picture 38"/>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40" name="Picture 39"/>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8" name="Group 27"/>
            <p:cNvGrpSpPr/>
            <p:nvPr/>
          </p:nvGrpSpPr>
          <p:grpSpPr>
            <a:xfrm>
              <a:off x="4989229" y="4185957"/>
              <a:ext cx="1779755" cy="1327418"/>
              <a:chOff x="7128992" y="3909348"/>
              <a:chExt cx="1779755" cy="1327418"/>
            </a:xfrm>
          </p:grpSpPr>
          <p:pic>
            <p:nvPicPr>
              <p:cNvPr id="37" name="Picture 36"/>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38" name="Picture 37"/>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9" name="Group 28"/>
            <p:cNvGrpSpPr/>
            <p:nvPr/>
          </p:nvGrpSpPr>
          <p:grpSpPr>
            <a:xfrm>
              <a:off x="9163214" y="4260173"/>
              <a:ext cx="1779755" cy="1327418"/>
              <a:chOff x="838199" y="3854667"/>
              <a:chExt cx="1779755" cy="1327418"/>
            </a:xfrm>
          </p:grpSpPr>
          <p:pic>
            <p:nvPicPr>
              <p:cNvPr id="35" name="Picture 34"/>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6" name="Picture 35"/>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30" name="Group 29"/>
            <p:cNvGrpSpPr/>
            <p:nvPr/>
          </p:nvGrpSpPr>
          <p:grpSpPr>
            <a:xfrm>
              <a:off x="9171871" y="2805434"/>
              <a:ext cx="1779755" cy="1327417"/>
              <a:chOff x="838199" y="3854668"/>
              <a:chExt cx="1779755" cy="1327417"/>
            </a:xfrm>
          </p:grpSpPr>
          <p:pic>
            <p:nvPicPr>
              <p:cNvPr id="33" name="Picture 32"/>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4" name="Picture 33"/>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sp>
          <p:nvSpPr>
            <p:cNvPr id="31" name="TextBox 30"/>
            <p:cNvSpPr txBox="1"/>
            <p:nvPr/>
          </p:nvSpPr>
          <p:spPr>
            <a:xfrm>
              <a:off x="4926835" y="6138441"/>
              <a:ext cx="1797287" cy="646331"/>
            </a:xfrm>
            <a:prstGeom prst="rect">
              <a:avLst/>
            </a:prstGeom>
            <a:noFill/>
          </p:spPr>
          <p:txBody>
            <a:bodyPr wrap="none" rtlCol="0">
              <a:spAutoFit/>
            </a:bodyPr>
            <a:lstStyle/>
            <a:p>
              <a:r>
                <a:rPr lang="en-US" sz="3600" b="1" dirty="0"/>
                <a:t>Summer</a:t>
              </a:r>
            </a:p>
          </p:txBody>
        </p:sp>
        <p:sp>
          <p:nvSpPr>
            <p:cNvPr id="32" name="TextBox 31"/>
            <p:cNvSpPr txBox="1"/>
            <p:nvPr/>
          </p:nvSpPr>
          <p:spPr>
            <a:xfrm>
              <a:off x="9113351" y="6138441"/>
              <a:ext cx="839076" cy="646331"/>
            </a:xfrm>
            <a:prstGeom prst="rect">
              <a:avLst/>
            </a:prstGeom>
            <a:noFill/>
          </p:spPr>
          <p:txBody>
            <a:bodyPr wrap="none" rtlCol="0">
              <a:spAutoFit/>
            </a:bodyPr>
            <a:lstStyle/>
            <a:p>
              <a:r>
                <a:rPr lang="en-US" sz="3600" b="1" dirty="0"/>
                <a:t>Fall</a:t>
              </a:r>
            </a:p>
          </p:txBody>
        </p:sp>
      </p:grpSp>
      <p:sp>
        <p:nvSpPr>
          <p:cNvPr id="41" name="Title 1"/>
          <p:cNvSpPr txBox="1">
            <a:spLocks/>
          </p:cNvSpPr>
          <p:nvPr/>
        </p:nvSpPr>
        <p:spPr>
          <a:xfrm>
            <a:off x="838200" y="450853"/>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Prediction 2: </a:t>
            </a:r>
            <a:r>
              <a:rPr lang="en-US" sz="4400"/>
              <a:t>Stored resources increased </a:t>
            </a:r>
            <a:r>
              <a:rPr lang="en-US" sz="4400" dirty="0"/>
              <a:t>in diapausing larvae</a:t>
            </a:r>
          </a:p>
        </p:txBody>
      </p:sp>
      <p:sp>
        <p:nvSpPr>
          <p:cNvPr id="47" name="Rectangle 46"/>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48" name="Rectangle 47"/>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50" name="Rectangle 49"/>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51" name="Rectangle 50"/>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2" name="L-Shape 1"/>
          <p:cNvSpPr/>
          <p:nvPr/>
        </p:nvSpPr>
        <p:spPr>
          <a:xfrm rot="2614971">
            <a:off x="7407263" y="3223479"/>
            <a:ext cx="1786930" cy="1803400"/>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48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5" name="Rectangle 4"/>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6" name="Rectangle 5"/>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7" name="Rectangle 6"/>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8" name="Title 1"/>
          <p:cNvSpPr txBox="1">
            <a:spLocks/>
          </p:cNvSpPr>
          <p:nvPr/>
        </p:nvSpPr>
        <p:spPr>
          <a:xfrm>
            <a:off x="838200" y="450853"/>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Prediction 2: </a:t>
            </a:r>
            <a:r>
              <a:rPr lang="en-US" sz="4400"/>
              <a:t>Stored resources increased </a:t>
            </a:r>
            <a:r>
              <a:rPr lang="en-US" sz="4400" dirty="0"/>
              <a:t>in diapausing larvae</a:t>
            </a:r>
          </a:p>
        </p:txBody>
      </p:sp>
      <p:graphicFrame>
        <p:nvGraphicFramePr>
          <p:cNvPr id="11" name="Chart 10"/>
          <p:cNvGraphicFramePr/>
          <p:nvPr>
            <p:extLst>
              <p:ext uri="{D42A27DB-BD31-4B8C-83A1-F6EECF244321}">
                <p14:modId xmlns:p14="http://schemas.microsoft.com/office/powerpoint/2010/main" val="297517080"/>
              </p:ext>
            </p:extLst>
          </p:nvPr>
        </p:nvGraphicFramePr>
        <p:xfrm>
          <a:off x="838200" y="2220992"/>
          <a:ext cx="4429954"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1839115" y="1825625"/>
            <a:ext cx="2545890" cy="584775"/>
          </a:xfrm>
          <a:prstGeom prst="rect">
            <a:avLst/>
          </a:prstGeom>
          <a:noFill/>
        </p:spPr>
        <p:txBody>
          <a:bodyPr wrap="none" rtlCol="0">
            <a:spAutoFit/>
          </a:bodyPr>
          <a:lstStyle/>
          <a:p>
            <a:r>
              <a:rPr lang="en-US" sz="3200" dirty="0"/>
              <a:t>Non-Diapause</a:t>
            </a:r>
          </a:p>
        </p:txBody>
      </p:sp>
      <p:graphicFrame>
        <p:nvGraphicFramePr>
          <p:cNvPr id="18" name="Chart 17"/>
          <p:cNvGraphicFramePr/>
          <p:nvPr>
            <p:extLst>
              <p:ext uri="{D42A27DB-BD31-4B8C-83A1-F6EECF244321}">
                <p14:modId xmlns:p14="http://schemas.microsoft.com/office/powerpoint/2010/main" val="560168073"/>
              </p:ext>
            </p:extLst>
          </p:nvPr>
        </p:nvGraphicFramePr>
        <p:xfrm>
          <a:off x="6923846" y="2220992"/>
          <a:ext cx="4429954"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8277048" y="1825625"/>
            <a:ext cx="1723549" cy="584775"/>
          </a:xfrm>
          <a:prstGeom prst="rect">
            <a:avLst/>
          </a:prstGeom>
          <a:noFill/>
        </p:spPr>
        <p:txBody>
          <a:bodyPr wrap="none" rtlCol="0">
            <a:spAutoFit/>
          </a:bodyPr>
          <a:lstStyle/>
          <a:p>
            <a:r>
              <a:rPr lang="en-US" sz="3200" dirty="0"/>
              <a:t>Diapause</a:t>
            </a:r>
          </a:p>
        </p:txBody>
      </p:sp>
      <p:grpSp>
        <p:nvGrpSpPr>
          <p:cNvPr id="20" name="Group 19"/>
          <p:cNvGrpSpPr/>
          <p:nvPr/>
        </p:nvGrpSpPr>
        <p:grpSpPr>
          <a:xfrm>
            <a:off x="4889693" y="4080110"/>
            <a:ext cx="2366426" cy="1595042"/>
            <a:chOff x="4670306" y="1690688"/>
            <a:chExt cx="6281320" cy="4425554"/>
          </a:xfrm>
        </p:grpSpPr>
        <p:pic>
          <p:nvPicPr>
            <p:cNvPr id="21"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22"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23" name="Group 22"/>
            <p:cNvGrpSpPr/>
            <p:nvPr/>
          </p:nvGrpSpPr>
          <p:grpSpPr>
            <a:xfrm>
              <a:off x="5001966" y="2723603"/>
              <a:ext cx="1779755" cy="1327418"/>
              <a:chOff x="2904184" y="3284101"/>
              <a:chExt cx="1779755" cy="1327418"/>
            </a:xfrm>
          </p:grpSpPr>
          <p:pic>
            <p:nvPicPr>
              <p:cNvPr id="35" name="Picture 34"/>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36" name="Picture 35"/>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4" name="Group 23"/>
            <p:cNvGrpSpPr/>
            <p:nvPr/>
          </p:nvGrpSpPr>
          <p:grpSpPr>
            <a:xfrm>
              <a:off x="4989229" y="4185957"/>
              <a:ext cx="1779755" cy="1327418"/>
              <a:chOff x="7128992" y="3909348"/>
              <a:chExt cx="1779755" cy="1327418"/>
            </a:xfrm>
          </p:grpSpPr>
          <p:pic>
            <p:nvPicPr>
              <p:cNvPr id="33" name="Picture 32"/>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34" name="Picture 33"/>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5" name="Group 24"/>
            <p:cNvGrpSpPr/>
            <p:nvPr/>
          </p:nvGrpSpPr>
          <p:grpSpPr>
            <a:xfrm>
              <a:off x="9163214" y="4260173"/>
              <a:ext cx="1779755" cy="1327418"/>
              <a:chOff x="838199" y="3854667"/>
              <a:chExt cx="1779755" cy="1327418"/>
            </a:xfrm>
          </p:grpSpPr>
          <p:pic>
            <p:nvPicPr>
              <p:cNvPr id="31" name="Picture 3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2" name="Picture 31"/>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26" name="Group 25"/>
            <p:cNvGrpSpPr/>
            <p:nvPr/>
          </p:nvGrpSpPr>
          <p:grpSpPr>
            <a:xfrm>
              <a:off x="9171871" y="2805434"/>
              <a:ext cx="1779755" cy="1327417"/>
              <a:chOff x="838199" y="3854668"/>
              <a:chExt cx="1779755" cy="1327417"/>
            </a:xfrm>
          </p:grpSpPr>
          <p:pic>
            <p:nvPicPr>
              <p:cNvPr id="29" name="Picture 28"/>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0" name="Picture 29"/>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grpSp>
      <p:sp>
        <p:nvSpPr>
          <p:cNvPr id="39" name="L-Shape 38"/>
          <p:cNvSpPr/>
          <p:nvPr/>
        </p:nvSpPr>
        <p:spPr>
          <a:xfrm rot="2959092">
            <a:off x="5955000" y="4827812"/>
            <a:ext cx="363246" cy="352387"/>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7-Point Star 39"/>
          <p:cNvSpPr/>
          <p:nvPr/>
        </p:nvSpPr>
        <p:spPr>
          <a:xfrm>
            <a:off x="10956916" y="2481230"/>
            <a:ext cx="487482" cy="306938"/>
          </a:xfrm>
          <a:prstGeom prst="star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78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2662874" cy="4351338"/>
          </a:xfrm>
        </p:spPr>
        <p:txBody>
          <a:bodyPr/>
          <a:lstStyle/>
          <a:p>
            <a:r>
              <a:rPr lang="en-US" dirty="0"/>
              <a:t>Inference: resource storage is a function of </a:t>
            </a:r>
            <a:r>
              <a:rPr lang="en-US" b="1" u="sng" dirty="0"/>
              <a:t>BOTH </a:t>
            </a:r>
            <a:r>
              <a:rPr lang="en-US" dirty="0"/>
              <a:t>diapause length and photoperiod</a:t>
            </a:r>
          </a:p>
        </p:txBody>
      </p:sp>
      <p:grpSp>
        <p:nvGrpSpPr>
          <p:cNvPr id="24" name="Group 23"/>
          <p:cNvGrpSpPr/>
          <p:nvPr/>
        </p:nvGrpSpPr>
        <p:grpSpPr>
          <a:xfrm>
            <a:off x="4670306" y="1690688"/>
            <a:ext cx="6281320" cy="5094084"/>
            <a:chOff x="4670306" y="1690688"/>
            <a:chExt cx="6281320" cy="5094084"/>
          </a:xfrm>
        </p:grpSpPr>
        <p:pic>
          <p:nvPicPr>
            <p:cNvPr id="25"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2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27" name="Group 26"/>
            <p:cNvGrpSpPr/>
            <p:nvPr/>
          </p:nvGrpSpPr>
          <p:grpSpPr>
            <a:xfrm>
              <a:off x="5001966" y="2723603"/>
              <a:ext cx="1779755" cy="1327418"/>
              <a:chOff x="2904184" y="3284101"/>
              <a:chExt cx="1779755" cy="1327418"/>
            </a:xfrm>
          </p:grpSpPr>
          <p:pic>
            <p:nvPicPr>
              <p:cNvPr id="39" name="Picture 38"/>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40" name="Picture 39"/>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8" name="Group 27"/>
            <p:cNvGrpSpPr/>
            <p:nvPr/>
          </p:nvGrpSpPr>
          <p:grpSpPr>
            <a:xfrm>
              <a:off x="4989229" y="4185957"/>
              <a:ext cx="1779755" cy="1327418"/>
              <a:chOff x="7128992" y="3909348"/>
              <a:chExt cx="1779755" cy="1327418"/>
            </a:xfrm>
          </p:grpSpPr>
          <p:pic>
            <p:nvPicPr>
              <p:cNvPr id="37" name="Picture 36"/>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38" name="Picture 37"/>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9" name="Group 28"/>
            <p:cNvGrpSpPr/>
            <p:nvPr/>
          </p:nvGrpSpPr>
          <p:grpSpPr>
            <a:xfrm>
              <a:off x="9163214" y="4260173"/>
              <a:ext cx="1779755" cy="1327418"/>
              <a:chOff x="838199" y="3854667"/>
              <a:chExt cx="1779755" cy="1327418"/>
            </a:xfrm>
          </p:grpSpPr>
          <p:pic>
            <p:nvPicPr>
              <p:cNvPr id="35" name="Picture 34"/>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6" name="Picture 35"/>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30" name="Group 29"/>
            <p:cNvGrpSpPr/>
            <p:nvPr/>
          </p:nvGrpSpPr>
          <p:grpSpPr>
            <a:xfrm>
              <a:off x="9171871" y="2805434"/>
              <a:ext cx="1779755" cy="1327417"/>
              <a:chOff x="838199" y="3854668"/>
              <a:chExt cx="1779755" cy="1327417"/>
            </a:xfrm>
          </p:grpSpPr>
          <p:pic>
            <p:nvPicPr>
              <p:cNvPr id="33" name="Picture 32"/>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4" name="Picture 33"/>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sp>
          <p:nvSpPr>
            <p:cNvPr id="31" name="TextBox 30"/>
            <p:cNvSpPr txBox="1"/>
            <p:nvPr/>
          </p:nvSpPr>
          <p:spPr>
            <a:xfrm>
              <a:off x="4926835" y="6138441"/>
              <a:ext cx="1797287" cy="646331"/>
            </a:xfrm>
            <a:prstGeom prst="rect">
              <a:avLst/>
            </a:prstGeom>
            <a:noFill/>
          </p:spPr>
          <p:txBody>
            <a:bodyPr wrap="none" rtlCol="0">
              <a:spAutoFit/>
            </a:bodyPr>
            <a:lstStyle/>
            <a:p>
              <a:r>
                <a:rPr lang="en-US" sz="3600" b="1" dirty="0"/>
                <a:t>Summer</a:t>
              </a:r>
            </a:p>
          </p:txBody>
        </p:sp>
        <p:sp>
          <p:nvSpPr>
            <p:cNvPr id="32" name="TextBox 31"/>
            <p:cNvSpPr txBox="1"/>
            <p:nvPr/>
          </p:nvSpPr>
          <p:spPr>
            <a:xfrm>
              <a:off x="9113351" y="6138441"/>
              <a:ext cx="839076" cy="646331"/>
            </a:xfrm>
            <a:prstGeom prst="rect">
              <a:avLst/>
            </a:prstGeom>
            <a:noFill/>
          </p:spPr>
          <p:txBody>
            <a:bodyPr wrap="none" rtlCol="0">
              <a:spAutoFit/>
            </a:bodyPr>
            <a:lstStyle/>
            <a:p>
              <a:r>
                <a:rPr lang="en-US" sz="3600" b="1" dirty="0"/>
                <a:t>Fall</a:t>
              </a:r>
            </a:p>
          </p:txBody>
        </p:sp>
      </p:grpSp>
      <p:sp>
        <p:nvSpPr>
          <p:cNvPr id="49" name="Rectangle 48"/>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50" name="Rectangle 49"/>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51" name="Rectangle 50"/>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52" name="Rectangle 51"/>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53" name="Title 1"/>
          <p:cNvSpPr txBox="1">
            <a:spLocks/>
          </p:cNvSpPr>
          <p:nvPr/>
        </p:nvSpPr>
        <p:spPr>
          <a:xfrm>
            <a:off x="838200" y="465141"/>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Prediction 3: Stored resources differs by photoperiod and ecotype</a:t>
            </a:r>
          </a:p>
        </p:txBody>
      </p:sp>
      <p:sp>
        <p:nvSpPr>
          <p:cNvPr id="54" name="Donut 53"/>
          <p:cNvSpPr/>
          <p:nvPr/>
        </p:nvSpPr>
        <p:spPr>
          <a:xfrm>
            <a:off x="9096303" y="2596224"/>
            <a:ext cx="1884185" cy="1745836"/>
          </a:xfrm>
          <a:prstGeom prst="donut">
            <a:avLst>
              <a:gd name="adj" fmla="val 100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971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heel(1)">
                                      <p:cBhvr>
                                        <p:cTn id="7"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5" name="Rectangle 4"/>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6" name="Rectangle 5"/>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7" name="Rectangle 6"/>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Prediction 3: </a:t>
            </a:r>
            <a:r>
              <a:rPr lang="en-US" sz="4400"/>
              <a:t>Stored resources differs </a:t>
            </a:r>
            <a:r>
              <a:rPr lang="en-US" sz="4400" dirty="0"/>
              <a:t>by photoperiod and ecotype</a:t>
            </a:r>
          </a:p>
        </p:txBody>
      </p:sp>
      <p:graphicFrame>
        <p:nvGraphicFramePr>
          <p:cNvPr id="11" name="Chart 10"/>
          <p:cNvGraphicFramePr/>
          <p:nvPr>
            <p:extLst>
              <p:ext uri="{D42A27DB-BD31-4B8C-83A1-F6EECF244321}">
                <p14:modId xmlns:p14="http://schemas.microsoft.com/office/powerpoint/2010/main" val="1816458848"/>
              </p:ext>
            </p:extLst>
          </p:nvPr>
        </p:nvGraphicFramePr>
        <p:xfrm>
          <a:off x="838200" y="2348962"/>
          <a:ext cx="4429954"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1839115" y="1953595"/>
            <a:ext cx="2545890" cy="584775"/>
          </a:xfrm>
          <a:prstGeom prst="rect">
            <a:avLst/>
          </a:prstGeom>
          <a:noFill/>
        </p:spPr>
        <p:txBody>
          <a:bodyPr wrap="none" rtlCol="0">
            <a:spAutoFit/>
          </a:bodyPr>
          <a:lstStyle/>
          <a:p>
            <a:r>
              <a:rPr lang="en-US" sz="3200" dirty="0"/>
              <a:t>Non-Diapause</a:t>
            </a:r>
          </a:p>
        </p:txBody>
      </p:sp>
      <p:grpSp>
        <p:nvGrpSpPr>
          <p:cNvPr id="15" name="Group 14"/>
          <p:cNvGrpSpPr/>
          <p:nvPr/>
        </p:nvGrpSpPr>
        <p:grpSpPr>
          <a:xfrm>
            <a:off x="4343400" y="4418732"/>
            <a:ext cx="2671226" cy="1635510"/>
            <a:chOff x="4670306" y="1690688"/>
            <a:chExt cx="6281320" cy="4425554"/>
          </a:xfrm>
        </p:grpSpPr>
        <p:pic>
          <p:nvPicPr>
            <p:cNvPr id="16"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17" name="Content Placeholder 7"/>
            <p:cNvPicPr>
              <a:picLocks noChangeAspect="1"/>
            </p:cNvPicPr>
            <p:nvPr/>
          </p:nvPicPr>
          <p:blipFill rotWithShape="1">
            <a:blip r:embed="rId3">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18" name="Group 17"/>
            <p:cNvGrpSpPr/>
            <p:nvPr/>
          </p:nvGrpSpPr>
          <p:grpSpPr>
            <a:xfrm>
              <a:off x="5001966" y="2723603"/>
              <a:ext cx="1779755" cy="1327418"/>
              <a:chOff x="2904184" y="3284101"/>
              <a:chExt cx="1779755" cy="1327418"/>
            </a:xfrm>
          </p:grpSpPr>
          <p:pic>
            <p:nvPicPr>
              <p:cNvPr id="30" name="Picture 29"/>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31" name="Picture 30"/>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19" name="Group 18"/>
            <p:cNvGrpSpPr/>
            <p:nvPr/>
          </p:nvGrpSpPr>
          <p:grpSpPr>
            <a:xfrm>
              <a:off x="4989229" y="4185957"/>
              <a:ext cx="1779755" cy="1327418"/>
              <a:chOff x="7128992" y="3909348"/>
              <a:chExt cx="1779755" cy="1327418"/>
            </a:xfrm>
          </p:grpSpPr>
          <p:pic>
            <p:nvPicPr>
              <p:cNvPr id="28" name="Picture 27"/>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29" name="Picture 28"/>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0" name="Group 19"/>
            <p:cNvGrpSpPr/>
            <p:nvPr/>
          </p:nvGrpSpPr>
          <p:grpSpPr>
            <a:xfrm>
              <a:off x="9163214" y="4260173"/>
              <a:ext cx="1779755" cy="1327418"/>
              <a:chOff x="838199" y="3854667"/>
              <a:chExt cx="1779755" cy="1327418"/>
            </a:xfrm>
          </p:grpSpPr>
          <p:pic>
            <p:nvPicPr>
              <p:cNvPr id="26" name="Picture 25"/>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27" name="Picture 26"/>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21" name="Group 20"/>
            <p:cNvGrpSpPr/>
            <p:nvPr/>
          </p:nvGrpSpPr>
          <p:grpSpPr>
            <a:xfrm>
              <a:off x="9171871" y="2805434"/>
              <a:ext cx="1779755" cy="1327417"/>
              <a:chOff x="838199" y="3854668"/>
              <a:chExt cx="1779755" cy="1327417"/>
            </a:xfrm>
          </p:grpSpPr>
          <p:pic>
            <p:nvPicPr>
              <p:cNvPr id="24" name="Picture 23"/>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25" name="Picture 24"/>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grpSp>
      <p:sp>
        <p:nvSpPr>
          <p:cNvPr id="32" name="Donut 31"/>
          <p:cNvSpPr/>
          <p:nvPr/>
        </p:nvSpPr>
        <p:spPr>
          <a:xfrm>
            <a:off x="6209667" y="4723120"/>
            <a:ext cx="801278" cy="645192"/>
          </a:xfrm>
          <a:prstGeom prst="donut">
            <a:avLst>
              <a:gd name="adj" fmla="val 100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1" name="Chart 50"/>
          <p:cNvGraphicFramePr/>
          <p:nvPr>
            <p:extLst>
              <p:ext uri="{D42A27DB-BD31-4B8C-83A1-F6EECF244321}">
                <p14:modId xmlns:p14="http://schemas.microsoft.com/office/powerpoint/2010/main" val="331519927"/>
              </p:ext>
            </p:extLst>
          </p:nvPr>
        </p:nvGraphicFramePr>
        <p:xfrm>
          <a:off x="6526962" y="2348962"/>
          <a:ext cx="4429954" cy="4045588"/>
        </p:xfrm>
        <a:graphic>
          <a:graphicData uri="http://schemas.openxmlformats.org/drawingml/2006/chart">
            <c:chart xmlns:c="http://schemas.openxmlformats.org/drawingml/2006/chart" xmlns:r="http://schemas.openxmlformats.org/officeDocument/2006/relationships" r:id="rId13"/>
          </a:graphicData>
        </a:graphic>
      </p:graphicFrame>
      <p:sp>
        <p:nvSpPr>
          <p:cNvPr id="52" name="TextBox 51"/>
          <p:cNvSpPr txBox="1"/>
          <p:nvPr/>
        </p:nvSpPr>
        <p:spPr>
          <a:xfrm>
            <a:off x="7880164" y="1953595"/>
            <a:ext cx="1723549" cy="584775"/>
          </a:xfrm>
          <a:prstGeom prst="rect">
            <a:avLst/>
          </a:prstGeom>
          <a:noFill/>
        </p:spPr>
        <p:txBody>
          <a:bodyPr wrap="none" rtlCol="0">
            <a:spAutoFit/>
          </a:bodyPr>
          <a:lstStyle/>
          <a:p>
            <a:r>
              <a:rPr lang="en-US" sz="3200" dirty="0"/>
              <a:t>Diapause</a:t>
            </a:r>
          </a:p>
        </p:txBody>
      </p:sp>
      <p:sp>
        <p:nvSpPr>
          <p:cNvPr id="53" name="7-Point Star 52"/>
          <p:cNvSpPr/>
          <p:nvPr/>
        </p:nvSpPr>
        <p:spPr>
          <a:xfrm>
            <a:off x="10345924" y="2723603"/>
            <a:ext cx="487482" cy="306938"/>
          </a:xfrm>
          <a:prstGeom prst="star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7-Point Star 53"/>
          <p:cNvSpPr/>
          <p:nvPr/>
        </p:nvSpPr>
        <p:spPr>
          <a:xfrm>
            <a:off x="10345924" y="3362323"/>
            <a:ext cx="487482" cy="306938"/>
          </a:xfrm>
          <a:prstGeom prst="star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41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583" y="1418261"/>
            <a:ext cx="3878197" cy="4351338"/>
          </a:xfrm>
          <a:prstGeom prst="rect">
            <a:avLst/>
          </a:prstGeom>
        </p:spPr>
      </p:pic>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050" y="1418261"/>
            <a:ext cx="3878197" cy="4351338"/>
          </a:xfrm>
        </p:spPr>
      </p:pic>
      <p:grpSp>
        <p:nvGrpSpPr>
          <p:cNvPr id="21" name="Group 20"/>
          <p:cNvGrpSpPr/>
          <p:nvPr/>
        </p:nvGrpSpPr>
        <p:grpSpPr>
          <a:xfrm>
            <a:off x="2288710" y="2451176"/>
            <a:ext cx="1779755" cy="1327418"/>
            <a:chOff x="2904184" y="3284101"/>
            <a:chExt cx="1779755" cy="1327418"/>
          </a:xfrm>
        </p:grpSpPr>
        <p:pic>
          <p:nvPicPr>
            <p:cNvPr id="22" name="Picture 2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23" name="Picture 22"/>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4" name="Group 23"/>
          <p:cNvGrpSpPr/>
          <p:nvPr/>
        </p:nvGrpSpPr>
        <p:grpSpPr>
          <a:xfrm>
            <a:off x="2275973" y="3913530"/>
            <a:ext cx="1779755" cy="1327418"/>
            <a:chOff x="7128992" y="3909348"/>
            <a:chExt cx="1779755" cy="1327418"/>
          </a:xfrm>
        </p:grpSpPr>
        <p:pic>
          <p:nvPicPr>
            <p:cNvPr id="25" name="Picture 2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26" name="Picture 25"/>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18" name="Group 17"/>
          <p:cNvGrpSpPr/>
          <p:nvPr/>
        </p:nvGrpSpPr>
        <p:grpSpPr>
          <a:xfrm>
            <a:off x="7522486" y="3913530"/>
            <a:ext cx="1779755" cy="1327418"/>
            <a:chOff x="838199" y="3854667"/>
            <a:chExt cx="1779755" cy="1327418"/>
          </a:xfrm>
        </p:grpSpPr>
        <p:pic>
          <p:nvPicPr>
            <p:cNvPr id="19" name="Picture 18"/>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20" name="Picture 19"/>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27" name="Group 26"/>
          <p:cNvGrpSpPr/>
          <p:nvPr/>
        </p:nvGrpSpPr>
        <p:grpSpPr>
          <a:xfrm>
            <a:off x="7531143" y="2458791"/>
            <a:ext cx="1779755" cy="1327417"/>
            <a:chOff x="838199" y="3854668"/>
            <a:chExt cx="1779755" cy="1327417"/>
          </a:xfrm>
        </p:grpSpPr>
        <p:pic>
          <p:nvPicPr>
            <p:cNvPr id="28" name="Picture 27"/>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29" name="Picture 28"/>
            <p:cNvPicPr>
              <a:picLocks noChangeAspect="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pic>
        <p:nvPicPr>
          <p:cNvPr id="14" name="Picture 13"/>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31143" y="3913532"/>
            <a:ext cx="1779755" cy="1327417"/>
          </a:xfrm>
          <a:prstGeom prst="rect">
            <a:avLst/>
          </a:prstGeom>
        </p:spPr>
      </p:pic>
      <p:pic>
        <p:nvPicPr>
          <p:cNvPr id="15" name="Picture 14"/>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7531143" y="2451178"/>
            <a:ext cx="1779755" cy="1327417"/>
          </a:xfrm>
          <a:prstGeom prst="rect">
            <a:avLst/>
          </a:prstGeom>
        </p:spPr>
      </p:pic>
      <p:sp>
        <p:nvSpPr>
          <p:cNvPr id="11" name="TextBox 10"/>
          <p:cNvSpPr txBox="1"/>
          <p:nvPr/>
        </p:nvSpPr>
        <p:spPr>
          <a:xfrm>
            <a:off x="9588878" y="2578266"/>
            <a:ext cx="1370888" cy="1200329"/>
          </a:xfrm>
          <a:prstGeom prst="rect">
            <a:avLst/>
          </a:prstGeom>
          <a:noFill/>
        </p:spPr>
        <p:txBody>
          <a:bodyPr wrap="none" rtlCol="0">
            <a:spAutoFit/>
          </a:bodyPr>
          <a:lstStyle/>
          <a:p>
            <a:pPr algn="ctr"/>
            <a:r>
              <a:rPr lang="en-US" sz="3600" b="1" dirty="0"/>
              <a:t>23 ᵒ C</a:t>
            </a:r>
          </a:p>
          <a:p>
            <a:pPr algn="ctr"/>
            <a:r>
              <a:rPr lang="en-US" sz="3600" b="1" dirty="0"/>
              <a:t>12 L:D</a:t>
            </a:r>
          </a:p>
        </p:txBody>
      </p:sp>
      <p:pic>
        <p:nvPicPr>
          <p:cNvPr id="33" name="Picture 32"/>
          <p:cNvPicPr>
            <a:picLocks noChangeAspect="1"/>
          </p:cNvPicPr>
          <p:nvPr/>
        </p:nvPicPr>
        <p:blipFill>
          <a:blip r:embed="rId13">
            <a:duotone>
              <a:prstClr val="black"/>
              <a:schemeClr val="accent1">
                <a:tint val="45000"/>
                <a:satMod val="400000"/>
              </a:schemeClr>
            </a:duotone>
            <a:extLst>
              <a:ext uri="{BEBA8EAE-BF5A-486C-A8C5-ECC9F3942E4B}">
                <a14:imgProps xmlns:a14="http://schemas.microsoft.com/office/drawing/2010/main">
                  <a14:imgLayer r:embed="rId14">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9650761" y="4167580"/>
            <a:ext cx="1247121" cy="661800"/>
          </a:xfrm>
          <a:prstGeom prst="rect">
            <a:avLst/>
          </a:prstGeom>
        </p:spPr>
      </p:pic>
      <p:pic>
        <p:nvPicPr>
          <p:cNvPr id="4" name="Picture 3"/>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279103" y="3913532"/>
            <a:ext cx="1779755" cy="1327417"/>
          </a:xfrm>
          <a:prstGeom prst="rect">
            <a:avLst/>
          </a:prstGeom>
        </p:spPr>
      </p:pic>
      <p:pic>
        <p:nvPicPr>
          <p:cNvPr id="5" name="Picture 4"/>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2279103" y="2451178"/>
            <a:ext cx="1779755" cy="1327417"/>
          </a:xfrm>
          <a:prstGeom prst="rect">
            <a:avLst/>
          </a:prstGeom>
        </p:spPr>
      </p:pic>
      <p:sp>
        <p:nvSpPr>
          <p:cNvPr id="9" name="TextBox 8"/>
          <p:cNvSpPr txBox="1"/>
          <p:nvPr/>
        </p:nvSpPr>
        <p:spPr>
          <a:xfrm>
            <a:off x="4207455" y="2578267"/>
            <a:ext cx="1370888" cy="1200329"/>
          </a:xfrm>
          <a:prstGeom prst="rect">
            <a:avLst/>
          </a:prstGeom>
          <a:noFill/>
        </p:spPr>
        <p:txBody>
          <a:bodyPr wrap="none" rtlCol="0">
            <a:spAutoFit/>
          </a:bodyPr>
          <a:lstStyle/>
          <a:p>
            <a:pPr algn="ctr"/>
            <a:r>
              <a:rPr lang="en-US" sz="3600" b="1" dirty="0"/>
              <a:t>23ᵒC</a:t>
            </a:r>
          </a:p>
          <a:p>
            <a:pPr algn="ctr"/>
            <a:r>
              <a:rPr lang="en-US" sz="3600" b="1" dirty="0"/>
              <a:t>16 L:D</a:t>
            </a:r>
          </a:p>
        </p:txBody>
      </p:sp>
      <p:pic>
        <p:nvPicPr>
          <p:cNvPr id="32" name="Content Placeholder 5"/>
          <p:cNvPicPr>
            <a:picLocks noChangeAspect="1"/>
          </p:cNvPicPr>
          <p:nvPr/>
        </p:nvPicPr>
        <p:blipFill>
          <a:blip r:embed="rId15">
            <a:duotone>
              <a:prstClr val="black"/>
              <a:schemeClr val="accent6">
                <a:tint val="45000"/>
                <a:satMod val="400000"/>
              </a:schemeClr>
            </a:duotone>
            <a:extLst>
              <a:ext uri="{BEBA8EAE-BF5A-486C-A8C5-ECC9F3942E4B}">
                <a14:imgProps xmlns:a14="http://schemas.microsoft.com/office/drawing/2010/main">
                  <a14:imgLayer r:embed="rId16">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4322873" y="3928504"/>
            <a:ext cx="1141220" cy="1141220"/>
          </a:xfrm>
          <a:prstGeom prst="rect">
            <a:avLst/>
          </a:prstGeom>
        </p:spPr>
      </p:pic>
      <p:sp>
        <p:nvSpPr>
          <p:cNvPr id="12" name="TextBox 11"/>
          <p:cNvSpPr txBox="1"/>
          <p:nvPr/>
        </p:nvSpPr>
        <p:spPr>
          <a:xfrm>
            <a:off x="2213579" y="5866014"/>
            <a:ext cx="1797287" cy="646331"/>
          </a:xfrm>
          <a:prstGeom prst="rect">
            <a:avLst/>
          </a:prstGeom>
          <a:noFill/>
        </p:spPr>
        <p:txBody>
          <a:bodyPr wrap="none" rtlCol="0">
            <a:spAutoFit/>
          </a:bodyPr>
          <a:lstStyle/>
          <a:p>
            <a:r>
              <a:rPr lang="en-US" sz="3600" b="1" dirty="0"/>
              <a:t>Summer</a:t>
            </a:r>
          </a:p>
        </p:txBody>
      </p:sp>
      <p:sp>
        <p:nvSpPr>
          <p:cNvPr id="13" name="TextBox 12"/>
          <p:cNvSpPr txBox="1"/>
          <p:nvPr/>
        </p:nvSpPr>
        <p:spPr>
          <a:xfrm>
            <a:off x="7472623" y="5791798"/>
            <a:ext cx="839076" cy="646331"/>
          </a:xfrm>
          <a:prstGeom prst="rect">
            <a:avLst/>
          </a:prstGeom>
          <a:noFill/>
        </p:spPr>
        <p:txBody>
          <a:bodyPr wrap="none" rtlCol="0">
            <a:spAutoFit/>
          </a:bodyPr>
          <a:lstStyle/>
          <a:p>
            <a:r>
              <a:rPr lang="en-US" sz="3600" b="1" dirty="0"/>
              <a:t>Fall</a:t>
            </a:r>
          </a:p>
        </p:txBody>
      </p:sp>
      <p:sp>
        <p:nvSpPr>
          <p:cNvPr id="43" name="Title 1"/>
          <p:cNvSpPr txBox="1">
            <a:spLocks/>
          </p:cNvSpPr>
          <p:nvPr/>
        </p:nvSpPr>
        <p:spPr>
          <a:xfrm>
            <a:off x="838200" y="5156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Different Photoperiods</a:t>
            </a:r>
          </a:p>
        </p:txBody>
      </p:sp>
      <p:sp>
        <p:nvSpPr>
          <p:cNvPr id="37" name="Rectangle 36"/>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38" name="Rectangle 37"/>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39" name="Rectangle 38"/>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40" name="Rectangle 39"/>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Tree>
    <p:extLst>
      <p:ext uri="{BB962C8B-B14F-4D97-AF65-F5344CB8AC3E}">
        <p14:creationId xmlns:p14="http://schemas.microsoft.com/office/powerpoint/2010/main" val="1466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43"/>
                                        </p:tgtEl>
                                      </p:cBhvr>
                                    </p:animEffect>
                                    <p:set>
                                      <p:cBhvr>
                                        <p:cTn id="38" dur="1" fill="hold">
                                          <p:stCondLst>
                                            <p:cond delay="499"/>
                                          </p:stCondLst>
                                        </p:cTn>
                                        <p:tgtEl>
                                          <p:spTgt spid="43"/>
                                        </p:tgtEl>
                                        <p:attrNameLst>
                                          <p:attrName>style.visibility</p:attrName>
                                        </p:attrNameLst>
                                      </p:cBhvr>
                                      <p:to>
                                        <p:strVal val="hidden"/>
                                      </p:to>
                                    </p:set>
                                  </p:childTnLst>
                                </p:cTn>
                              </p:par>
                              <p:par>
                                <p:cTn id="39" presetID="6" presetClass="emph" presetSubtype="0" repeatCount="indefinite" autoRev="1" fill="hold" nodeType="withEffect">
                                  <p:stCondLst>
                                    <p:cond delay="0"/>
                                  </p:stCondLst>
                                  <p:endCondLst>
                                    <p:cond evt="onNext" delay="0">
                                      <p:tgtEl>
                                        <p:sldTgt/>
                                      </p:tgtEl>
                                    </p:cond>
                                  </p:endCondLst>
                                  <p:childTnLst>
                                    <p:animScale>
                                      <p:cBhvr>
                                        <p:cTn id="40" dur="2000" fill="hold"/>
                                        <p:tgtEl>
                                          <p:spTgt spid="5"/>
                                        </p:tgtEl>
                                      </p:cBhvr>
                                      <p:by x="150000" y="150000"/>
                                    </p:animScale>
                                  </p:childTnLst>
                                  <p:subTnLst>
                                    <p:set>
                                      <p:cBhvr override="childStyle">
                                        <p:cTn dur="1" fill="hold" display="0" masterRel="nextClick" afterEffect="1"/>
                                        <p:tgtEl>
                                          <p:spTgt spid="5"/>
                                        </p:tgtEl>
                                        <p:attrNameLst>
                                          <p:attrName>style.visibility</p:attrName>
                                        </p:attrNameLst>
                                      </p:cBhvr>
                                      <p:to>
                                        <p:strVal val="hidden"/>
                                      </p:to>
                                    </p:set>
                                  </p:subTnLst>
                                </p:cTn>
                              </p:par>
                              <p:par>
                                <p:cTn id="41" presetID="6" presetClass="emph" presetSubtype="0" repeatCount="indefinite" autoRev="1" fill="hold" nodeType="withEffect">
                                  <p:stCondLst>
                                    <p:cond delay="0"/>
                                  </p:stCondLst>
                                  <p:endCondLst>
                                    <p:cond evt="onNext" delay="0">
                                      <p:tgtEl>
                                        <p:sldTgt/>
                                      </p:tgtEl>
                                    </p:cond>
                                  </p:endCondLst>
                                  <p:childTnLst>
                                    <p:animScale>
                                      <p:cBhvr>
                                        <p:cTn id="42" dur="2000" fill="hold"/>
                                        <p:tgtEl>
                                          <p:spTgt spid="4"/>
                                        </p:tgtEl>
                                      </p:cBhvr>
                                      <p:by x="150000" y="150000"/>
                                    </p:animScale>
                                  </p:childTnLst>
                                  <p:subTnLst>
                                    <p:set>
                                      <p:cBhvr override="childStyle">
                                        <p:cTn dur="1" fill="hold" display="0" masterRel="nextClick" afterEffect="1"/>
                                        <p:tgtEl>
                                          <p:spTgt spid="4"/>
                                        </p:tgtEl>
                                        <p:attrNameLst>
                                          <p:attrName>style.visibility</p:attrName>
                                        </p:attrNameLst>
                                      </p:cBhvr>
                                      <p:to>
                                        <p:strVal val="hidden"/>
                                      </p:to>
                                    </p:set>
                                  </p:subTnLst>
                                </p:cTn>
                              </p:par>
                              <p:par>
                                <p:cTn id="43" presetID="6" presetClass="emph" presetSubtype="0" repeatCount="indefinite" autoRev="1" fill="hold" nodeType="withEffect">
                                  <p:stCondLst>
                                    <p:cond delay="0"/>
                                  </p:stCondLst>
                                  <p:endCondLst>
                                    <p:cond evt="onNext" delay="0">
                                      <p:tgtEl>
                                        <p:sldTgt/>
                                      </p:tgtEl>
                                    </p:cond>
                                  </p:endCondLst>
                                  <p:childTnLst>
                                    <p:animScale>
                                      <p:cBhvr>
                                        <p:cTn id="44" dur="2000" fill="hold"/>
                                        <p:tgtEl>
                                          <p:spTgt spid="15"/>
                                        </p:tgtEl>
                                      </p:cBhvr>
                                      <p:by x="150000" y="150000"/>
                                    </p:animScale>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6" presetClass="emph" presetSubtype="0" repeatCount="indefinite" autoRev="1" fill="hold" nodeType="withEffect">
                                  <p:stCondLst>
                                    <p:cond delay="0"/>
                                  </p:stCondLst>
                                  <p:endCondLst>
                                    <p:cond evt="onNext" delay="0">
                                      <p:tgtEl>
                                        <p:sldTgt/>
                                      </p:tgtEl>
                                    </p:cond>
                                  </p:endCondLst>
                                  <p:childTnLst>
                                    <p:animScale>
                                      <p:cBhvr>
                                        <p:cTn id="46" dur="2000" fill="hold"/>
                                        <p:tgtEl>
                                          <p:spTgt spid="14"/>
                                        </p:tgtEl>
                                      </p:cBhvr>
                                      <p:by x="150000" y="150000"/>
                                    </p:animScale>
                                  </p:childTnLst>
                                  <p:subTnLst>
                                    <p:set>
                                      <p:cBhvr override="childStyle">
                                        <p:cTn dur="1" fill="hold" display="0" masterRel="nextClick" afterEffect="1"/>
                                        <p:tgtEl>
                                          <p:spTgt spid="14"/>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2" grpId="0"/>
      <p:bldP spid="13" grpId="0"/>
      <p:bldP spid="43" grpId="0"/>
      <p:bldP spid="4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597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93" y="174696"/>
            <a:ext cx="10515600" cy="1325563"/>
          </a:xfrm>
        </p:spPr>
        <p:txBody>
          <a:bodyPr/>
          <a:lstStyle/>
          <a:p>
            <a:r>
              <a:rPr lang="en-US" dirty="0"/>
              <a:t>Characterizing Triglycerides </a:t>
            </a:r>
          </a:p>
        </p:txBody>
      </p:sp>
      <p:pic>
        <p:nvPicPr>
          <p:cNvPr id="17" name="Picture 16"/>
          <p:cNvPicPr>
            <a:picLocks noChangeAspect="1"/>
          </p:cNvPicPr>
          <p:nvPr/>
        </p:nvPicPr>
        <p:blipFill rotWithShape="1">
          <a:blip r:embed="rId3"/>
          <a:srcRect b="9861"/>
          <a:stretch/>
        </p:blipFill>
        <p:spPr>
          <a:xfrm>
            <a:off x="1492897" y="1274223"/>
            <a:ext cx="3309351" cy="5302356"/>
          </a:xfrm>
          <a:prstGeom prst="rect">
            <a:avLst/>
          </a:prstGeom>
        </p:spPr>
      </p:pic>
      <p:sp>
        <p:nvSpPr>
          <p:cNvPr id="18" name="Striped Right Arrow 17"/>
          <p:cNvSpPr/>
          <p:nvPr/>
        </p:nvSpPr>
        <p:spPr>
          <a:xfrm rot="1167414" flipH="1">
            <a:off x="4081360" y="4603155"/>
            <a:ext cx="4390845" cy="187488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Larva Sample</a:t>
            </a:r>
          </a:p>
        </p:txBody>
      </p:sp>
    </p:spTree>
    <p:extLst>
      <p:ext uri="{BB962C8B-B14F-4D97-AF65-F5344CB8AC3E}">
        <p14:creationId xmlns:p14="http://schemas.microsoft.com/office/powerpoint/2010/main" val="1035187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1690688"/>
            <a:ext cx="4686300" cy="3924300"/>
          </a:xfrm>
          <a:prstGeom prst="rect">
            <a:avLst/>
          </a:prstGeom>
        </p:spPr>
      </p:pic>
      <p:sp>
        <p:nvSpPr>
          <p:cNvPr id="5" name="TextBox 4"/>
          <p:cNvSpPr txBox="1"/>
          <p:nvPr/>
        </p:nvSpPr>
        <p:spPr>
          <a:xfrm>
            <a:off x="8278586" y="2188029"/>
            <a:ext cx="1620957" cy="707886"/>
          </a:xfrm>
          <a:prstGeom prst="rect">
            <a:avLst/>
          </a:prstGeom>
          <a:noFill/>
        </p:spPr>
        <p:txBody>
          <a:bodyPr wrap="none" rtlCol="0">
            <a:spAutoFit/>
          </a:bodyPr>
          <a:lstStyle/>
          <a:p>
            <a:r>
              <a:rPr lang="en-US" sz="4000" dirty="0"/>
              <a:t>GC-FID</a:t>
            </a:r>
          </a:p>
        </p:txBody>
      </p:sp>
      <p:sp>
        <p:nvSpPr>
          <p:cNvPr id="6" name="TextBox 5"/>
          <p:cNvSpPr txBox="1"/>
          <p:nvPr/>
        </p:nvSpPr>
        <p:spPr>
          <a:xfrm>
            <a:off x="6667500" y="5614988"/>
            <a:ext cx="4686300" cy="615553"/>
          </a:xfrm>
          <a:prstGeom prst="rect">
            <a:avLst/>
          </a:prstGeom>
          <a:noFill/>
        </p:spPr>
        <p:txBody>
          <a:bodyPr wrap="square" rtlCol="0">
            <a:spAutoFit/>
          </a:bodyPr>
          <a:lstStyle/>
          <a:p>
            <a:pPr algn="ctr"/>
            <a:r>
              <a:rPr lang="en-US" sz="3400" dirty="0"/>
              <a:t>Identification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4" y="2726870"/>
            <a:ext cx="3448916" cy="2888117"/>
          </a:xfrm>
          <a:prstGeom prst="rect">
            <a:avLst/>
          </a:prstGeom>
        </p:spPr>
      </p:pic>
      <p:sp>
        <p:nvSpPr>
          <p:cNvPr id="8" name="TextBox 7"/>
          <p:cNvSpPr txBox="1"/>
          <p:nvPr/>
        </p:nvSpPr>
        <p:spPr>
          <a:xfrm>
            <a:off x="2165365" y="2188029"/>
            <a:ext cx="1845057" cy="707886"/>
          </a:xfrm>
          <a:prstGeom prst="rect">
            <a:avLst/>
          </a:prstGeom>
          <a:noFill/>
        </p:spPr>
        <p:txBody>
          <a:bodyPr wrap="none" rtlCol="0">
            <a:spAutoFit/>
          </a:bodyPr>
          <a:lstStyle/>
          <a:p>
            <a:r>
              <a:rPr lang="en-US" sz="4000" dirty="0"/>
              <a:t>LC-ELSD</a:t>
            </a:r>
          </a:p>
        </p:txBody>
      </p:sp>
      <p:sp>
        <p:nvSpPr>
          <p:cNvPr id="9" name="TextBox 8"/>
          <p:cNvSpPr txBox="1"/>
          <p:nvPr/>
        </p:nvSpPr>
        <p:spPr>
          <a:xfrm>
            <a:off x="957943" y="5614988"/>
            <a:ext cx="4686300" cy="600164"/>
          </a:xfrm>
          <a:prstGeom prst="rect">
            <a:avLst/>
          </a:prstGeom>
          <a:noFill/>
        </p:spPr>
        <p:txBody>
          <a:bodyPr wrap="square" rtlCol="0">
            <a:spAutoFit/>
          </a:bodyPr>
          <a:lstStyle/>
          <a:p>
            <a:pPr algn="ctr"/>
            <a:r>
              <a:rPr lang="en-US" sz="3300" dirty="0"/>
              <a:t>Quantification</a:t>
            </a:r>
          </a:p>
        </p:txBody>
      </p:sp>
      <p:sp>
        <p:nvSpPr>
          <p:cNvPr id="10" name="Rectangle 9"/>
          <p:cNvSpPr/>
          <p:nvPr/>
        </p:nvSpPr>
        <p:spPr>
          <a:xfrm>
            <a:off x="9734276" y="6566299"/>
            <a:ext cx="2457724" cy="253916"/>
          </a:xfrm>
          <a:prstGeom prst="rect">
            <a:avLst/>
          </a:prstGeom>
        </p:spPr>
        <p:txBody>
          <a:bodyPr wrap="none">
            <a:spAutoFit/>
          </a:bodyPr>
          <a:lstStyle/>
          <a:p>
            <a:r>
              <a:rPr lang="en-US" sz="1050" dirty="0"/>
              <a:t>http://</a:t>
            </a:r>
            <a:r>
              <a:rPr lang="en-US" sz="1050" dirty="0" err="1"/>
              <a:t>www.agilent.com</a:t>
            </a:r>
            <a:r>
              <a:rPr lang="en-US" sz="1050" dirty="0"/>
              <a:t>/</a:t>
            </a:r>
            <a:r>
              <a:rPr lang="en-US" sz="1050" dirty="0" err="1"/>
              <a:t>en</a:t>
            </a:r>
            <a:r>
              <a:rPr lang="en-US" sz="1050" dirty="0"/>
              <a:t>-us/products/</a:t>
            </a:r>
          </a:p>
        </p:txBody>
      </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2778" b="93889" l="10000" r="90000"/>
                    </a14:imgEffect>
                  </a14:imgLayer>
                </a14:imgProps>
              </a:ext>
            </a:extLst>
          </a:blip>
          <a:stretch>
            <a:fillRect/>
          </a:stretch>
        </p:blipFill>
        <p:spPr>
          <a:xfrm>
            <a:off x="1068296" y="171450"/>
            <a:ext cx="4793661" cy="2286000"/>
          </a:xfrm>
          <a:prstGeom prst="rect">
            <a:avLst/>
          </a:prstGeom>
        </p:spPr>
      </p:pic>
      <p:pic>
        <p:nvPicPr>
          <p:cNvPr id="24" name="Picture 23"/>
          <p:cNvPicPr>
            <a:picLocks noChangeAspect="1"/>
          </p:cNvPicPr>
          <p:nvPr/>
        </p:nvPicPr>
        <p:blipFill rotWithShape="1">
          <a:blip r:embed="rId4">
            <a:extLst>
              <a:ext uri="{BEBA8EAE-BF5A-486C-A8C5-ECC9F3942E4B}">
                <a14:imgProps xmlns:a14="http://schemas.microsoft.com/office/drawing/2010/main">
                  <a14:imgLayer r:embed="rId6">
                    <a14:imgEffect>
                      <a14:backgroundRemoval t="2778" b="93889" l="10000" r="90000"/>
                    </a14:imgEffect>
                  </a14:imgLayer>
                </a14:imgProps>
              </a:ext>
            </a:extLst>
          </a:blip>
          <a:srcRect l="28279"/>
          <a:stretch/>
        </p:blipFill>
        <p:spPr>
          <a:xfrm>
            <a:off x="8015254" y="171450"/>
            <a:ext cx="3438043" cy="2286000"/>
          </a:xfrm>
          <a:prstGeom prst="rect">
            <a:avLst/>
          </a:prstGeom>
        </p:spPr>
      </p:pic>
    </p:spTree>
    <p:extLst>
      <p:ext uri="{BB962C8B-B14F-4D97-AF65-F5344CB8AC3E}">
        <p14:creationId xmlns:p14="http://schemas.microsoft.com/office/powerpoint/2010/main" val="164603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549865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0772"/>
            <a:ext cx="121920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501951" y="2382332"/>
            <a:ext cx="2807594" cy="3019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r>
              <a:rPr lang="en-US" dirty="0"/>
              <a:t>Larva Triglyceride </a:t>
            </a:r>
          </a:p>
          <a:p>
            <a:endParaRPr lang="en-US" dirty="0"/>
          </a:p>
          <a:p>
            <a:endParaRPr lang="en-US" dirty="0"/>
          </a:p>
          <a:p>
            <a:r>
              <a:rPr lang="en-US" dirty="0"/>
              <a:t>Triglyceride Standard</a:t>
            </a:r>
          </a:p>
          <a:p>
            <a:endParaRPr lang="en-US" dirty="0"/>
          </a:p>
        </p:txBody>
      </p:sp>
      <p:pic>
        <p:nvPicPr>
          <p:cNvPr id="6" name="Picture 5"/>
          <p:cNvPicPr/>
          <p:nvPr/>
        </p:nvPicPr>
        <p:blipFill rotWithShape="1">
          <a:blip r:embed="rId3" cstate="print"/>
          <a:srcRect l="18844" t="26957" b="60506"/>
          <a:stretch/>
        </p:blipFill>
        <p:spPr bwMode="auto">
          <a:xfrm>
            <a:off x="2664528" y="2623661"/>
            <a:ext cx="9191223" cy="1328738"/>
          </a:xfrm>
          <a:prstGeom prst="rect">
            <a:avLst/>
          </a:prstGeom>
          <a:noFill/>
          <a:ln w="9525">
            <a:noFill/>
            <a:miter lim="800000"/>
            <a:headEnd/>
            <a:tailEnd/>
          </a:ln>
        </p:spPr>
      </p:pic>
      <p:pic>
        <p:nvPicPr>
          <p:cNvPr id="7" name="Picture 6"/>
          <p:cNvPicPr/>
          <p:nvPr/>
        </p:nvPicPr>
        <p:blipFill rotWithShape="1">
          <a:blip r:embed="rId3" cstate="print"/>
          <a:srcRect l="18844" t="75263" b="8336"/>
          <a:stretch/>
        </p:blipFill>
        <p:spPr bwMode="auto">
          <a:xfrm>
            <a:off x="2664528" y="3980974"/>
            <a:ext cx="9191223" cy="1738312"/>
          </a:xfrm>
          <a:prstGeom prst="rect">
            <a:avLst/>
          </a:prstGeom>
          <a:noFill/>
          <a:ln w="9525">
            <a:noFill/>
            <a:miter lim="800000"/>
            <a:headEnd/>
            <a:tailEnd/>
          </a:ln>
        </p:spPr>
      </p:pic>
      <p:sp>
        <p:nvSpPr>
          <p:cNvPr id="8" name="Donut 7"/>
          <p:cNvSpPr/>
          <p:nvPr/>
        </p:nvSpPr>
        <p:spPr>
          <a:xfrm>
            <a:off x="7114088" y="2699860"/>
            <a:ext cx="1885950" cy="1400175"/>
          </a:xfrm>
          <a:prstGeom prst="donut">
            <a:avLst>
              <a:gd name="adj" fmla="val 1071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5309" y="4343745"/>
            <a:ext cx="1506142" cy="126124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2778" b="93889" l="10000" r="90000"/>
                    </a14:imgEffect>
                  </a14:imgLayer>
                </a14:imgProps>
              </a:ext>
            </a:extLst>
          </a:blip>
          <a:stretch>
            <a:fillRect/>
          </a:stretch>
        </p:blipFill>
        <p:spPr>
          <a:xfrm>
            <a:off x="7594356" y="452419"/>
            <a:ext cx="4793661" cy="2286000"/>
          </a:xfrm>
          <a:prstGeom prst="rect">
            <a:avLst/>
          </a:prstGeom>
        </p:spPr>
      </p:pic>
      <p:sp>
        <p:nvSpPr>
          <p:cNvPr id="11" name="TextBox 10"/>
          <p:cNvSpPr txBox="1"/>
          <p:nvPr/>
        </p:nvSpPr>
        <p:spPr>
          <a:xfrm>
            <a:off x="814193" y="687769"/>
            <a:ext cx="5486400" cy="769441"/>
          </a:xfrm>
          <a:prstGeom prst="rect">
            <a:avLst/>
          </a:prstGeom>
          <a:noFill/>
        </p:spPr>
        <p:txBody>
          <a:bodyPr wrap="square" rtlCol="0">
            <a:spAutoFit/>
          </a:bodyPr>
          <a:lstStyle/>
          <a:p>
            <a:pPr algn="ctr"/>
            <a:r>
              <a:rPr lang="en-US" sz="4400" b="1" dirty="0"/>
              <a:t>Quantify Triglycerides</a:t>
            </a:r>
          </a:p>
        </p:txBody>
      </p:sp>
    </p:spTree>
    <p:extLst>
      <p:ext uri="{BB962C8B-B14F-4D97-AF65-F5344CB8AC3E}">
        <p14:creationId xmlns:p14="http://schemas.microsoft.com/office/powerpoint/2010/main" val="4350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Identifying Lipids: GC-FID</a:t>
            </a:r>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7397"/>
          <a:stretch/>
        </p:blipFill>
        <p:spPr>
          <a:xfrm>
            <a:off x="0" y="104440"/>
            <a:ext cx="17243880" cy="6767848"/>
          </a:xfrm>
          <a:prstGeom prst="rect">
            <a:avLst/>
          </a:prstGeom>
          <a:noFill/>
          <a:ln>
            <a:noFill/>
          </a:ln>
        </p:spPr>
      </p:pic>
      <p:sp>
        <p:nvSpPr>
          <p:cNvPr id="12" name="TextBox 11"/>
          <p:cNvSpPr txBox="1"/>
          <p:nvPr/>
        </p:nvSpPr>
        <p:spPr>
          <a:xfrm>
            <a:off x="8324850" y="1027906"/>
            <a:ext cx="184731" cy="369332"/>
          </a:xfrm>
          <a:prstGeom prst="rect">
            <a:avLst/>
          </a:prstGeom>
          <a:noFill/>
        </p:spPr>
        <p:txBody>
          <a:bodyPr wrap="none" rtlCol="0">
            <a:spAutoFit/>
          </a:bodyPr>
          <a:lstStyle/>
          <a:p>
            <a:endParaRPr lang="en-US" dirty="0"/>
          </a:p>
        </p:txBody>
      </p:sp>
      <p:pic>
        <p:nvPicPr>
          <p:cNvPr id="1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858" y="5540020"/>
            <a:ext cx="1506142" cy="1261241"/>
          </a:xfrm>
          <a:prstGeom prst="rect">
            <a:avLst/>
          </a:prstGeom>
        </p:spPr>
      </p:pic>
      <p:sp>
        <p:nvSpPr>
          <p:cNvPr id="7" name="Down Arrow 6"/>
          <p:cNvSpPr/>
          <p:nvPr/>
        </p:nvSpPr>
        <p:spPr>
          <a:xfrm rot="2426767">
            <a:off x="8053387" y="19135"/>
            <a:ext cx="542925" cy="1940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C16:0</a:t>
            </a:r>
          </a:p>
        </p:txBody>
      </p:sp>
      <p:sp>
        <p:nvSpPr>
          <p:cNvPr id="17" name="Down Arrow 16"/>
          <p:cNvSpPr/>
          <p:nvPr/>
        </p:nvSpPr>
        <p:spPr>
          <a:xfrm rot="2426767">
            <a:off x="8095343" y="833522"/>
            <a:ext cx="542925" cy="1940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C16:1</a:t>
            </a:r>
          </a:p>
        </p:txBody>
      </p:sp>
      <p:sp>
        <p:nvSpPr>
          <p:cNvPr id="18" name="Down Arrow 17"/>
          <p:cNvSpPr/>
          <p:nvPr/>
        </p:nvSpPr>
        <p:spPr>
          <a:xfrm rot="2426767">
            <a:off x="9511221" y="306471"/>
            <a:ext cx="542925" cy="1940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C18:1n9c</a:t>
            </a:r>
          </a:p>
        </p:txBody>
      </p:sp>
      <p:sp>
        <p:nvSpPr>
          <p:cNvPr id="19" name="Down Arrow 18"/>
          <p:cNvSpPr/>
          <p:nvPr/>
        </p:nvSpPr>
        <p:spPr>
          <a:xfrm rot="2426767">
            <a:off x="9985846" y="720518"/>
            <a:ext cx="542925" cy="1940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C18:2n6t</a:t>
            </a:r>
          </a:p>
        </p:txBody>
      </p:sp>
      <p:sp>
        <p:nvSpPr>
          <p:cNvPr id="1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solidFill>
                  <a:srgbClr val="FF0000"/>
                </a:solidFill>
              </a:rPr>
              <a:t>Identify Fatty Acid Chains</a:t>
            </a:r>
          </a:p>
        </p:txBody>
      </p:sp>
      <p:pic>
        <p:nvPicPr>
          <p:cNvPr id="13" name="Picture 12"/>
          <p:cNvPicPr>
            <a:picLocks noChangeAspect="1"/>
          </p:cNvPicPr>
          <p:nvPr/>
        </p:nvPicPr>
        <p:blipFill rotWithShape="1">
          <a:blip r:embed="rId5">
            <a:extLst>
              <a:ext uri="{BEBA8EAE-BF5A-486C-A8C5-ECC9F3942E4B}">
                <a14:imgProps xmlns:a14="http://schemas.microsoft.com/office/drawing/2010/main">
                  <a14:imgLayer r:embed="rId6">
                    <a14:imgEffect>
                      <a14:backgroundRemoval t="2778" b="93889" l="10000" r="90000"/>
                    </a14:imgEffect>
                  </a14:imgLayer>
                </a14:imgProps>
              </a:ext>
            </a:extLst>
          </a:blip>
          <a:srcRect l="28279"/>
          <a:stretch/>
        </p:blipFill>
        <p:spPr>
          <a:xfrm>
            <a:off x="2323986" y="3254020"/>
            <a:ext cx="3438043" cy="2286000"/>
          </a:xfrm>
          <a:prstGeom prst="rect">
            <a:avLst/>
          </a:prstGeom>
        </p:spPr>
      </p:pic>
    </p:spTree>
    <p:extLst>
      <p:ext uri="{BB962C8B-B14F-4D97-AF65-F5344CB8AC3E}">
        <p14:creationId xmlns:p14="http://schemas.microsoft.com/office/powerpoint/2010/main" val="1083613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Preliminary Data: UZ Strain Comparisons</a:t>
            </a:r>
          </a:p>
        </p:txBody>
      </p:sp>
      <p:sp>
        <p:nvSpPr>
          <p:cNvPr id="3" name="Content Placeholder 2"/>
          <p:cNvSpPr>
            <a:spLocks noGrp="1"/>
          </p:cNvSpPr>
          <p:nvPr>
            <p:ph idx="1"/>
          </p:nvPr>
        </p:nvSpPr>
        <p:spPr>
          <a:xfrm>
            <a:off x="838200" y="1825625"/>
            <a:ext cx="5201992" cy="4351338"/>
          </a:xfrm>
        </p:spPr>
        <p:txBody>
          <a:bodyPr/>
          <a:lstStyle/>
          <a:p>
            <a:pPr marL="0" indent="0" algn="ctr">
              <a:buNone/>
            </a:pPr>
            <a:r>
              <a:rPr lang="en-US" dirty="0"/>
              <a:t>Dry Mass</a:t>
            </a:r>
          </a:p>
          <a:p>
            <a:pPr marL="0" indent="0" algn="ctr">
              <a:buNone/>
            </a:pPr>
            <a:endParaRPr lang="en-US" dirty="0"/>
          </a:p>
        </p:txBody>
      </p:sp>
      <p:sp>
        <p:nvSpPr>
          <p:cNvPr id="4" name="Content Placeholder 2"/>
          <p:cNvSpPr txBox="1">
            <a:spLocks/>
          </p:cNvSpPr>
          <p:nvPr/>
        </p:nvSpPr>
        <p:spPr>
          <a:xfrm>
            <a:off x="6465194" y="1825625"/>
            <a:ext cx="48886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Total Lipid Mass</a:t>
            </a:r>
          </a:p>
        </p:txBody>
      </p:sp>
      <p:graphicFrame>
        <p:nvGraphicFramePr>
          <p:cNvPr id="5" name="Chart 4"/>
          <p:cNvGraphicFramePr/>
          <p:nvPr>
            <p:extLst>
              <p:ext uri="{D42A27DB-BD31-4B8C-83A1-F6EECF244321}">
                <p14:modId xmlns:p14="http://schemas.microsoft.com/office/powerpoint/2010/main" val="1321603989"/>
              </p:ext>
            </p:extLst>
          </p:nvPr>
        </p:nvGraphicFramePr>
        <p:xfrm>
          <a:off x="1724875" y="2550010"/>
          <a:ext cx="3857938" cy="362695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797033" y="6311900"/>
            <a:ext cx="1601657" cy="276999"/>
          </a:xfrm>
          <a:prstGeom prst="rect">
            <a:avLst/>
          </a:prstGeom>
          <a:noFill/>
        </p:spPr>
        <p:txBody>
          <a:bodyPr wrap="none" rtlCol="0">
            <a:spAutoFit/>
          </a:bodyPr>
          <a:lstStyle/>
          <a:p>
            <a:r>
              <a:rPr lang="en-US" sz="1200" b="1" dirty="0" err="1"/>
              <a:t>df</a:t>
            </a:r>
            <a:r>
              <a:rPr lang="en-US" sz="1200" b="1" dirty="0"/>
              <a:t>=18, p-value = 0.002</a:t>
            </a:r>
          </a:p>
        </p:txBody>
      </p:sp>
      <p:graphicFrame>
        <p:nvGraphicFramePr>
          <p:cNvPr id="8" name="Chart 7"/>
          <p:cNvGraphicFramePr/>
          <p:nvPr>
            <p:extLst>
              <p:ext uri="{D42A27DB-BD31-4B8C-83A1-F6EECF244321}">
                <p14:modId xmlns:p14="http://schemas.microsoft.com/office/powerpoint/2010/main" val="370296788"/>
              </p:ext>
            </p:extLst>
          </p:nvPr>
        </p:nvGraphicFramePr>
        <p:xfrm>
          <a:off x="6592186" y="2550010"/>
          <a:ext cx="3879233" cy="362695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8176682" y="6310699"/>
            <a:ext cx="1720536" cy="276999"/>
          </a:xfrm>
          <a:prstGeom prst="rect">
            <a:avLst/>
          </a:prstGeom>
          <a:noFill/>
        </p:spPr>
        <p:txBody>
          <a:bodyPr wrap="none" rtlCol="0">
            <a:spAutoFit/>
          </a:bodyPr>
          <a:lstStyle/>
          <a:p>
            <a:r>
              <a:rPr lang="en-US" sz="1200" b="1" dirty="0" err="1"/>
              <a:t>df</a:t>
            </a:r>
            <a:r>
              <a:rPr lang="en-US" sz="1200" b="1" dirty="0"/>
              <a:t>=8, p-value = 6.097E-5</a:t>
            </a:r>
          </a:p>
        </p:txBody>
      </p:sp>
    </p:spTree>
    <p:extLst>
      <p:ext uri="{BB962C8B-B14F-4D97-AF65-F5344CB8AC3E}">
        <p14:creationId xmlns:p14="http://schemas.microsoft.com/office/powerpoint/2010/main" val="931277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6303" y="111226"/>
            <a:ext cx="1860613" cy="419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Diapause</a:t>
            </a:r>
          </a:p>
        </p:txBody>
      </p:sp>
      <p:sp>
        <p:nvSpPr>
          <p:cNvPr id="5" name="Rectangle 4"/>
          <p:cNvSpPr/>
          <p:nvPr/>
        </p:nvSpPr>
        <p:spPr>
          <a:xfrm>
            <a:off x="6522236" y="111226"/>
            <a:ext cx="1860613" cy="41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Diapause</a:t>
            </a:r>
          </a:p>
        </p:txBody>
      </p:sp>
      <p:sp>
        <p:nvSpPr>
          <p:cNvPr id="6" name="Rectangle 5"/>
          <p:cNvSpPr/>
          <p:nvPr/>
        </p:nvSpPr>
        <p:spPr>
          <a:xfrm>
            <a:off x="3970605" y="111226"/>
            <a:ext cx="1838177" cy="41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Fall</a:t>
            </a:r>
          </a:p>
        </p:txBody>
      </p:sp>
      <p:sp>
        <p:nvSpPr>
          <p:cNvPr id="7" name="Rectangle 6"/>
          <p:cNvSpPr/>
          <p:nvPr/>
        </p:nvSpPr>
        <p:spPr>
          <a:xfrm>
            <a:off x="1392440" y="111225"/>
            <a:ext cx="1860613" cy="4198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Summer</a:t>
            </a:r>
          </a:p>
        </p:txBody>
      </p:sp>
      <p:sp>
        <p:nvSpPr>
          <p:cNvPr id="8" name="Title 1"/>
          <p:cNvSpPr txBox="1">
            <a:spLocks/>
          </p:cNvSpPr>
          <p:nvPr/>
        </p:nvSpPr>
        <p:spPr>
          <a:xfrm>
            <a:off x="838200" y="450853"/>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Prediction 2: </a:t>
            </a:r>
            <a:r>
              <a:rPr lang="en-US" sz="4400"/>
              <a:t>Stored resources increased </a:t>
            </a:r>
            <a:r>
              <a:rPr lang="en-US" sz="4400" dirty="0"/>
              <a:t>in diapausing larvae</a:t>
            </a:r>
          </a:p>
        </p:txBody>
      </p:sp>
      <p:graphicFrame>
        <p:nvGraphicFramePr>
          <p:cNvPr id="11" name="Chart 10"/>
          <p:cNvGraphicFramePr/>
          <p:nvPr>
            <p:extLst>
              <p:ext uri="{D42A27DB-BD31-4B8C-83A1-F6EECF244321}">
                <p14:modId xmlns:p14="http://schemas.microsoft.com/office/powerpoint/2010/main" val="702632531"/>
              </p:ext>
            </p:extLst>
          </p:nvPr>
        </p:nvGraphicFramePr>
        <p:xfrm>
          <a:off x="838200" y="2220992"/>
          <a:ext cx="4429954"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1839115" y="1825625"/>
            <a:ext cx="1593706" cy="584775"/>
          </a:xfrm>
          <a:prstGeom prst="rect">
            <a:avLst/>
          </a:prstGeom>
          <a:noFill/>
        </p:spPr>
        <p:txBody>
          <a:bodyPr wrap="none" rtlCol="0">
            <a:spAutoFit/>
          </a:bodyPr>
          <a:lstStyle/>
          <a:p>
            <a:r>
              <a:rPr lang="en-US" sz="3200" dirty="0"/>
              <a:t>Summer</a:t>
            </a:r>
          </a:p>
        </p:txBody>
      </p:sp>
      <p:graphicFrame>
        <p:nvGraphicFramePr>
          <p:cNvPr id="18" name="Chart 17"/>
          <p:cNvGraphicFramePr/>
          <p:nvPr>
            <p:extLst/>
          </p:nvPr>
        </p:nvGraphicFramePr>
        <p:xfrm>
          <a:off x="6923846" y="2220992"/>
          <a:ext cx="4429954"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8277048" y="1825625"/>
            <a:ext cx="749501" cy="584775"/>
          </a:xfrm>
          <a:prstGeom prst="rect">
            <a:avLst/>
          </a:prstGeom>
          <a:noFill/>
        </p:spPr>
        <p:txBody>
          <a:bodyPr wrap="none" rtlCol="0">
            <a:spAutoFit/>
          </a:bodyPr>
          <a:lstStyle/>
          <a:p>
            <a:r>
              <a:rPr lang="en-US" sz="3200" dirty="0"/>
              <a:t>Fall</a:t>
            </a:r>
          </a:p>
        </p:txBody>
      </p:sp>
      <p:grpSp>
        <p:nvGrpSpPr>
          <p:cNvPr id="20" name="Group 19"/>
          <p:cNvGrpSpPr/>
          <p:nvPr/>
        </p:nvGrpSpPr>
        <p:grpSpPr>
          <a:xfrm>
            <a:off x="4889693" y="4080110"/>
            <a:ext cx="2366426" cy="1595042"/>
            <a:chOff x="4670306" y="1690688"/>
            <a:chExt cx="6281320" cy="4425554"/>
          </a:xfrm>
        </p:grpSpPr>
        <p:pic>
          <p:nvPicPr>
            <p:cNvPr id="21"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7106"/>
            <a:stretch/>
          </p:blipFill>
          <p:spPr>
            <a:xfrm>
              <a:off x="8900311" y="1764904"/>
              <a:ext cx="2051315" cy="4351338"/>
            </a:xfrm>
            <a:prstGeom prst="rect">
              <a:avLst/>
            </a:prstGeom>
          </p:spPr>
        </p:pic>
        <p:pic>
          <p:nvPicPr>
            <p:cNvPr id="22"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45557"/>
            <a:stretch/>
          </p:blipFill>
          <p:spPr>
            <a:xfrm>
              <a:off x="4670306" y="1690688"/>
              <a:ext cx="2111415" cy="4351338"/>
            </a:xfrm>
            <a:prstGeom prst="rect">
              <a:avLst/>
            </a:prstGeom>
          </p:spPr>
        </p:pic>
        <p:grpSp>
          <p:nvGrpSpPr>
            <p:cNvPr id="23" name="Group 22"/>
            <p:cNvGrpSpPr/>
            <p:nvPr/>
          </p:nvGrpSpPr>
          <p:grpSpPr>
            <a:xfrm>
              <a:off x="5001966" y="2723603"/>
              <a:ext cx="1779755" cy="1327418"/>
              <a:chOff x="2904184" y="3284101"/>
              <a:chExt cx="1779755" cy="1327418"/>
            </a:xfrm>
          </p:grpSpPr>
          <p:pic>
            <p:nvPicPr>
              <p:cNvPr id="35" name="Picture 34"/>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04184" y="3284102"/>
                <a:ext cx="1779755" cy="1327417"/>
              </a:xfrm>
              <a:prstGeom prst="rect">
                <a:avLst/>
              </a:prstGeom>
            </p:spPr>
          </p:pic>
          <p:pic>
            <p:nvPicPr>
              <p:cNvPr id="36" name="Picture 35"/>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r="53118"/>
              <a:stretch/>
            </p:blipFill>
            <p:spPr>
              <a:xfrm>
                <a:off x="2904185" y="3284101"/>
                <a:ext cx="834390" cy="1327417"/>
              </a:xfrm>
              <a:prstGeom prst="rect">
                <a:avLst/>
              </a:prstGeom>
            </p:spPr>
          </p:pic>
        </p:grpSp>
        <p:grpSp>
          <p:nvGrpSpPr>
            <p:cNvPr id="24" name="Group 23"/>
            <p:cNvGrpSpPr/>
            <p:nvPr/>
          </p:nvGrpSpPr>
          <p:grpSpPr>
            <a:xfrm>
              <a:off x="4989229" y="4185957"/>
              <a:ext cx="1779755" cy="1327418"/>
              <a:chOff x="7128992" y="3909348"/>
              <a:chExt cx="1779755" cy="1327418"/>
            </a:xfrm>
          </p:grpSpPr>
          <p:pic>
            <p:nvPicPr>
              <p:cNvPr id="33" name="Picture 32"/>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28992" y="3909349"/>
                <a:ext cx="1779755" cy="1327417"/>
              </a:xfrm>
              <a:prstGeom prst="rect">
                <a:avLst/>
              </a:prstGeom>
            </p:spPr>
          </p:pic>
          <p:pic>
            <p:nvPicPr>
              <p:cNvPr id="34" name="Picture 33"/>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47855"/>
              <a:stretch/>
            </p:blipFill>
            <p:spPr>
              <a:xfrm>
                <a:off x="7128992" y="3909348"/>
                <a:ext cx="928050" cy="1327417"/>
              </a:xfrm>
              <a:prstGeom prst="rect">
                <a:avLst/>
              </a:prstGeom>
            </p:spPr>
          </p:pic>
        </p:grpSp>
        <p:grpSp>
          <p:nvGrpSpPr>
            <p:cNvPr id="25" name="Group 24"/>
            <p:cNvGrpSpPr/>
            <p:nvPr/>
          </p:nvGrpSpPr>
          <p:grpSpPr>
            <a:xfrm>
              <a:off x="9163214" y="4260173"/>
              <a:ext cx="1779755" cy="1327418"/>
              <a:chOff x="838199" y="3854667"/>
              <a:chExt cx="1779755" cy="1327418"/>
            </a:xfrm>
          </p:grpSpPr>
          <p:pic>
            <p:nvPicPr>
              <p:cNvPr id="31" name="Picture 30"/>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2" name="Picture 31"/>
              <p:cNvPicPr>
                <a:picLocks noChangeAspect="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7"/>
                <a:ext cx="851705" cy="1327417"/>
              </a:xfrm>
              <a:prstGeom prst="rect">
                <a:avLst/>
              </a:prstGeom>
            </p:spPr>
          </p:pic>
        </p:grpSp>
        <p:grpSp>
          <p:nvGrpSpPr>
            <p:cNvPr id="26" name="Group 25"/>
            <p:cNvGrpSpPr/>
            <p:nvPr/>
          </p:nvGrpSpPr>
          <p:grpSpPr>
            <a:xfrm>
              <a:off x="9171871" y="2805434"/>
              <a:ext cx="1779755" cy="1327417"/>
              <a:chOff x="838199" y="3854668"/>
              <a:chExt cx="1779755" cy="1327417"/>
            </a:xfrm>
          </p:grpSpPr>
          <p:pic>
            <p:nvPicPr>
              <p:cNvPr id="29" name="Picture 28"/>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838199" y="3854668"/>
                <a:ext cx="1779755" cy="1327417"/>
              </a:xfrm>
              <a:prstGeom prst="rect">
                <a:avLst/>
              </a:prstGeom>
            </p:spPr>
          </p:pic>
          <p:pic>
            <p:nvPicPr>
              <p:cNvPr id="30" name="Picture 29"/>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r="52145"/>
              <a:stretch/>
            </p:blipFill>
            <p:spPr>
              <a:xfrm>
                <a:off x="838199" y="3854668"/>
                <a:ext cx="851706" cy="1327417"/>
              </a:xfrm>
              <a:prstGeom prst="rect">
                <a:avLst/>
              </a:prstGeom>
            </p:spPr>
          </p:pic>
        </p:grpSp>
      </p:grpSp>
      <p:sp>
        <p:nvSpPr>
          <p:cNvPr id="39" name="L-Shape 38"/>
          <p:cNvSpPr/>
          <p:nvPr/>
        </p:nvSpPr>
        <p:spPr>
          <a:xfrm rot="2959092">
            <a:off x="5955000" y="4827812"/>
            <a:ext cx="363246" cy="352387"/>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7-Point Star 39"/>
          <p:cNvSpPr/>
          <p:nvPr/>
        </p:nvSpPr>
        <p:spPr>
          <a:xfrm>
            <a:off x="10956916" y="2481230"/>
            <a:ext cx="487482" cy="306938"/>
          </a:xfrm>
          <a:prstGeom prst="star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356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186043356"/>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045029" y="32493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76309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077330572"/>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b="50219"/>
          <a:stretch/>
        </p:blipFill>
        <p:spPr>
          <a:xfrm>
            <a:off x="167640" y="2977688"/>
            <a:ext cx="8564724" cy="3208538"/>
          </a:xfrm>
          <a:prstGeom prst="rect">
            <a:avLst/>
          </a:prstGeom>
        </p:spPr>
      </p:pic>
      <p:sp>
        <p:nvSpPr>
          <p:cNvPr id="3" name="TextBox 2"/>
          <p:cNvSpPr txBox="1"/>
          <p:nvPr/>
        </p:nvSpPr>
        <p:spPr>
          <a:xfrm>
            <a:off x="1143000" y="3050953"/>
            <a:ext cx="2501903" cy="646331"/>
          </a:xfrm>
          <a:prstGeom prst="rect">
            <a:avLst/>
          </a:prstGeom>
          <a:noFill/>
        </p:spPr>
        <p:txBody>
          <a:bodyPr wrap="none" rtlCol="0">
            <a:spAutoFit/>
          </a:bodyPr>
          <a:lstStyle/>
          <a:p>
            <a:r>
              <a:rPr lang="en-US" sz="3600" dirty="0"/>
              <a:t>20</a:t>
            </a:r>
            <a:r>
              <a:rPr lang="en-US" sz="3600" baseline="30000" dirty="0"/>
              <a:t>th</a:t>
            </a:r>
            <a:r>
              <a:rPr lang="en-US" sz="3600" dirty="0"/>
              <a:t> Century</a:t>
            </a:r>
          </a:p>
        </p:txBody>
      </p:sp>
      <p:sp>
        <p:nvSpPr>
          <p:cNvPr id="8" name="TextBox 7"/>
          <p:cNvSpPr txBox="1"/>
          <p:nvPr/>
        </p:nvSpPr>
        <p:spPr>
          <a:xfrm>
            <a:off x="5438776" y="3050952"/>
            <a:ext cx="2456826" cy="646331"/>
          </a:xfrm>
          <a:prstGeom prst="rect">
            <a:avLst/>
          </a:prstGeom>
          <a:noFill/>
        </p:spPr>
        <p:txBody>
          <a:bodyPr wrap="none" rtlCol="0">
            <a:spAutoFit/>
          </a:bodyPr>
          <a:lstStyle/>
          <a:p>
            <a:r>
              <a:rPr lang="en-US" sz="3600" dirty="0"/>
              <a:t>21</a:t>
            </a:r>
            <a:r>
              <a:rPr lang="en-US" sz="3600" baseline="30000" dirty="0"/>
              <a:t>st</a:t>
            </a:r>
            <a:r>
              <a:rPr lang="en-US" sz="3600" dirty="0"/>
              <a:t> Century</a:t>
            </a:r>
          </a:p>
        </p:txBody>
      </p:sp>
      <p:graphicFrame>
        <p:nvGraphicFramePr>
          <p:cNvPr id="5" name="Table 4"/>
          <p:cNvGraphicFramePr>
            <a:graphicFrameLocks noGrp="1"/>
          </p:cNvGraphicFramePr>
          <p:nvPr>
            <p:extLst>
              <p:ext uri="{D42A27DB-BD31-4B8C-83A1-F6EECF244321}">
                <p14:modId xmlns:p14="http://schemas.microsoft.com/office/powerpoint/2010/main" val="412276409"/>
              </p:ext>
            </p:extLst>
          </p:nvPr>
        </p:nvGraphicFramePr>
        <p:xfrm>
          <a:off x="323226" y="2264205"/>
          <a:ext cx="11529768" cy="478418"/>
        </p:xfrm>
        <a:graphic>
          <a:graphicData uri="http://schemas.openxmlformats.org/drawingml/2006/table">
            <a:tbl>
              <a:tblPr firstRow="1" bandRow="1">
                <a:tableStyleId>{2D5ABB26-0587-4C30-8999-92F81FD0307C}</a:tableStyleId>
              </a:tblPr>
              <a:tblGrid>
                <a:gridCol w="480407">
                  <a:extLst>
                    <a:ext uri="{9D8B030D-6E8A-4147-A177-3AD203B41FA5}">
                      <a16:colId xmlns:a16="http://schemas.microsoft.com/office/drawing/2014/main" val="20000"/>
                    </a:ext>
                  </a:extLst>
                </a:gridCol>
                <a:gridCol w="480407">
                  <a:extLst>
                    <a:ext uri="{9D8B030D-6E8A-4147-A177-3AD203B41FA5}">
                      <a16:colId xmlns:a16="http://schemas.microsoft.com/office/drawing/2014/main" val="20001"/>
                    </a:ext>
                  </a:extLst>
                </a:gridCol>
                <a:gridCol w="480407">
                  <a:extLst>
                    <a:ext uri="{9D8B030D-6E8A-4147-A177-3AD203B41FA5}">
                      <a16:colId xmlns:a16="http://schemas.microsoft.com/office/drawing/2014/main" val="20002"/>
                    </a:ext>
                  </a:extLst>
                </a:gridCol>
                <a:gridCol w="480407">
                  <a:extLst>
                    <a:ext uri="{9D8B030D-6E8A-4147-A177-3AD203B41FA5}">
                      <a16:colId xmlns:a16="http://schemas.microsoft.com/office/drawing/2014/main" val="20003"/>
                    </a:ext>
                  </a:extLst>
                </a:gridCol>
                <a:gridCol w="480407">
                  <a:extLst>
                    <a:ext uri="{9D8B030D-6E8A-4147-A177-3AD203B41FA5}">
                      <a16:colId xmlns:a16="http://schemas.microsoft.com/office/drawing/2014/main" val="20004"/>
                    </a:ext>
                  </a:extLst>
                </a:gridCol>
                <a:gridCol w="480407">
                  <a:extLst>
                    <a:ext uri="{9D8B030D-6E8A-4147-A177-3AD203B41FA5}">
                      <a16:colId xmlns:a16="http://schemas.microsoft.com/office/drawing/2014/main" val="20005"/>
                    </a:ext>
                  </a:extLst>
                </a:gridCol>
                <a:gridCol w="480407">
                  <a:extLst>
                    <a:ext uri="{9D8B030D-6E8A-4147-A177-3AD203B41FA5}">
                      <a16:colId xmlns:a16="http://schemas.microsoft.com/office/drawing/2014/main" val="20006"/>
                    </a:ext>
                  </a:extLst>
                </a:gridCol>
                <a:gridCol w="480407">
                  <a:extLst>
                    <a:ext uri="{9D8B030D-6E8A-4147-A177-3AD203B41FA5}">
                      <a16:colId xmlns:a16="http://schemas.microsoft.com/office/drawing/2014/main" val="20007"/>
                    </a:ext>
                  </a:extLst>
                </a:gridCol>
                <a:gridCol w="480407">
                  <a:extLst>
                    <a:ext uri="{9D8B030D-6E8A-4147-A177-3AD203B41FA5}">
                      <a16:colId xmlns:a16="http://schemas.microsoft.com/office/drawing/2014/main" val="20008"/>
                    </a:ext>
                  </a:extLst>
                </a:gridCol>
                <a:gridCol w="480407">
                  <a:extLst>
                    <a:ext uri="{9D8B030D-6E8A-4147-A177-3AD203B41FA5}">
                      <a16:colId xmlns:a16="http://schemas.microsoft.com/office/drawing/2014/main" val="20009"/>
                    </a:ext>
                  </a:extLst>
                </a:gridCol>
                <a:gridCol w="480407">
                  <a:extLst>
                    <a:ext uri="{9D8B030D-6E8A-4147-A177-3AD203B41FA5}">
                      <a16:colId xmlns:a16="http://schemas.microsoft.com/office/drawing/2014/main" val="20010"/>
                    </a:ext>
                  </a:extLst>
                </a:gridCol>
                <a:gridCol w="480407">
                  <a:extLst>
                    <a:ext uri="{9D8B030D-6E8A-4147-A177-3AD203B41FA5}">
                      <a16:colId xmlns:a16="http://schemas.microsoft.com/office/drawing/2014/main" val="20011"/>
                    </a:ext>
                  </a:extLst>
                </a:gridCol>
                <a:gridCol w="480407">
                  <a:extLst>
                    <a:ext uri="{9D8B030D-6E8A-4147-A177-3AD203B41FA5}">
                      <a16:colId xmlns:a16="http://schemas.microsoft.com/office/drawing/2014/main" val="20012"/>
                    </a:ext>
                  </a:extLst>
                </a:gridCol>
                <a:gridCol w="480407">
                  <a:extLst>
                    <a:ext uri="{9D8B030D-6E8A-4147-A177-3AD203B41FA5}">
                      <a16:colId xmlns:a16="http://schemas.microsoft.com/office/drawing/2014/main" val="20013"/>
                    </a:ext>
                  </a:extLst>
                </a:gridCol>
                <a:gridCol w="480407">
                  <a:extLst>
                    <a:ext uri="{9D8B030D-6E8A-4147-A177-3AD203B41FA5}">
                      <a16:colId xmlns:a16="http://schemas.microsoft.com/office/drawing/2014/main" val="20014"/>
                    </a:ext>
                  </a:extLst>
                </a:gridCol>
                <a:gridCol w="480407">
                  <a:extLst>
                    <a:ext uri="{9D8B030D-6E8A-4147-A177-3AD203B41FA5}">
                      <a16:colId xmlns:a16="http://schemas.microsoft.com/office/drawing/2014/main" val="20015"/>
                    </a:ext>
                  </a:extLst>
                </a:gridCol>
                <a:gridCol w="480407">
                  <a:extLst>
                    <a:ext uri="{9D8B030D-6E8A-4147-A177-3AD203B41FA5}">
                      <a16:colId xmlns:a16="http://schemas.microsoft.com/office/drawing/2014/main" val="20016"/>
                    </a:ext>
                  </a:extLst>
                </a:gridCol>
                <a:gridCol w="480407">
                  <a:extLst>
                    <a:ext uri="{9D8B030D-6E8A-4147-A177-3AD203B41FA5}">
                      <a16:colId xmlns:a16="http://schemas.microsoft.com/office/drawing/2014/main" val="20017"/>
                    </a:ext>
                  </a:extLst>
                </a:gridCol>
                <a:gridCol w="480407">
                  <a:extLst>
                    <a:ext uri="{9D8B030D-6E8A-4147-A177-3AD203B41FA5}">
                      <a16:colId xmlns:a16="http://schemas.microsoft.com/office/drawing/2014/main" val="20018"/>
                    </a:ext>
                  </a:extLst>
                </a:gridCol>
                <a:gridCol w="480407">
                  <a:extLst>
                    <a:ext uri="{9D8B030D-6E8A-4147-A177-3AD203B41FA5}">
                      <a16:colId xmlns:a16="http://schemas.microsoft.com/office/drawing/2014/main" val="20019"/>
                    </a:ext>
                  </a:extLst>
                </a:gridCol>
                <a:gridCol w="480407">
                  <a:extLst>
                    <a:ext uri="{9D8B030D-6E8A-4147-A177-3AD203B41FA5}">
                      <a16:colId xmlns:a16="http://schemas.microsoft.com/office/drawing/2014/main" val="20020"/>
                    </a:ext>
                  </a:extLst>
                </a:gridCol>
                <a:gridCol w="480407">
                  <a:extLst>
                    <a:ext uri="{9D8B030D-6E8A-4147-A177-3AD203B41FA5}">
                      <a16:colId xmlns:a16="http://schemas.microsoft.com/office/drawing/2014/main" val="20021"/>
                    </a:ext>
                  </a:extLst>
                </a:gridCol>
                <a:gridCol w="480407">
                  <a:extLst>
                    <a:ext uri="{9D8B030D-6E8A-4147-A177-3AD203B41FA5}">
                      <a16:colId xmlns:a16="http://schemas.microsoft.com/office/drawing/2014/main" val="20022"/>
                    </a:ext>
                  </a:extLst>
                </a:gridCol>
                <a:gridCol w="480407">
                  <a:extLst>
                    <a:ext uri="{9D8B030D-6E8A-4147-A177-3AD203B41FA5}">
                      <a16:colId xmlns:a16="http://schemas.microsoft.com/office/drawing/2014/main" val="20023"/>
                    </a:ext>
                  </a:extLst>
                </a:gridCol>
              </a:tblGrid>
              <a:tr h="478418">
                <a:tc>
                  <a:txBody>
                    <a:bodyPr/>
                    <a:lstStyle/>
                    <a:p>
                      <a:r>
                        <a:rPr lang="en-US" sz="2000" dirty="0"/>
                        <a:t>1</a:t>
                      </a:r>
                    </a:p>
                  </a:txBody>
                  <a:tcPr/>
                </a:tc>
                <a:tc>
                  <a:txBody>
                    <a:bodyPr/>
                    <a:lstStyle/>
                    <a:p>
                      <a:r>
                        <a:rPr lang="en-US" sz="2000" dirty="0"/>
                        <a:t>2</a:t>
                      </a:r>
                    </a:p>
                  </a:txBody>
                  <a:tcPr/>
                </a:tc>
                <a:tc>
                  <a:txBody>
                    <a:bodyPr/>
                    <a:lstStyle/>
                    <a:p>
                      <a:r>
                        <a:rPr lang="en-US" sz="2000" dirty="0"/>
                        <a:t>3</a:t>
                      </a:r>
                    </a:p>
                  </a:txBody>
                  <a:tcPr/>
                </a:tc>
                <a:tc>
                  <a:txBody>
                    <a:bodyPr/>
                    <a:lstStyle/>
                    <a:p>
                      <a:r>
                        <a:rPr lang="en-US" sz="2000" dirty="0"/>
                        <a:t>4</a:t>
                      </a:r>
                    </a:p>
                  </a:txBody>
                  <a:tcPr/>
                </a:tc>
                <a:tc>
                  <a:txBody>
                    <a:bodyPr/>
                    <a:lstStyle/>
                    <a:p>
                      <a:r>
                        <a:rPr lang="en-US" sz="2000" dirty="0"/>
                        <a:t>5</a:t>
                      </a:r>
                    </a:p>
                  </a:txBody>
                  <a:tcPr/>
                </a:tc>
                <a:tc>
                  <a:txBody>
                    <a:bodyPr/>
                    <a:lstStyle/>
                    <a:p>
                      <a:r>
                        <a:rPr lang="en-US" sz="2000" dirty="0"/>
                        <a:t>6</a:t>
                      </a:r>
                    </a:p>
                  </a:txBody>
                  <a:tcPr/>
                </a:tc>
                <a:tc>
                  <a:txBody>
                    <a:bodyPr/>
                    <a:lstStyle/>
                    <a:p>
                      <a:r>
                        <a:rPr lang="en-US" sz="2000" dirty="0"/>
                        <a:t>7</a:t>
                      </a:r>
                    </a:p>
                  </a:txBody>
                  <a:tcPr/>
                </a:tc>
                <a:tc>
                  <a:txBody>
                    <a:bodyPr/>
                    <a:lstStyle/>
                    <a:p>
                      <a:r>
                        <a:rPr lang="en-US" sz="2000" dirty="0"/>
                        <a:t>8</a:t>
                      </a:r>
                    </a:p>
                  </a:txBody>
                  <a:tcPr/>
                </a:tc>
                <a:tc>
                  <a:txBody>
                    <a:bodyPr/>
                    <a:lstStyle/>
                    <a:p>
                      <a:r>
                        <a:rPr lang="en-US" sz="2000" dirty="0"/>
                        <a:t>9</a:t>
                      </a:r>
                    </a:p>
                  </a:txBody>
                  <a:tcPr/>
                </a:tc>
                <a:tc>
                  <a:txBody>
                    <a:bodyPr/>
                    <a:lstStyle/>
                    <a:p>
                      <a:r>
                        <a:rPr lang="en-US" sz="2000" dirty="0"/>
                        <a:t>10</a:t>
                      </a:r>
                    </a:p>
                  </a:txBody>
                  <a:tcPr/>
                </a:tc>
                <a:tc>
                  <a:txBody>
                    <a:bodyPr/>
                    <a:lstStyle/>
                    <a:p>
                      <a:r>
                        <a:rPr lang="en-US" sz="2000" dirty="0"/>
                        <a:t>11</a:t>
                      </a:r>
                    </a:p>
                  </a:txBody>
                  <a:tcPr/>
                </a:tc>
                <a:tc>
                  <a:txBody>
                    <a:bodyPr/>
                    <a:lstStyle/>
                    <a:p>
                      <a:r>
                        <a:rPr lang="en-US" sz="2000" dirty="0"/>
                        <a:t>12</a:t>
                      </a:r>
                    </a:p>
                  </a:txBody>
                  <a:tcPr/>
                </a:tc>
                <a:tc>
                  <a:txBody>
                    <a:bodyPr/>
                    <a:lstStyle/>
                    <a:p>
                      <a:r>
                        <a:rPr lang="en-US" sz="2000" dirty="0"/>
                        <a:t>13</a:t>
                      </a:r>
                    </a:p>
                  </a:txBody>
                  <a:tcPr/>
                </a:tc>
                <a:tc>
                  <a:txBody>
                    <a:bodyPr/>
                    <a:lstStyle/>
                    <a:p>
                      <a:r>
                        <a:rPr lang="en-US" sz="2000" dirty="0"/>
                        <a:t>14</a:t>
                      </a:r>
                    </a:p>
                  </a:txBody>
                  <a:tcPr/>
                </a:tc>
                <a:tc>
                  <a:txBody>
                    <a:bodyPr/>
                    <a:lstStyle/>
                    <a:p>
                      <a:r>
                        <a:rPr lang="en-US" sz="2000" dirty="0"/>
                        <a:t>15</a:t>
                      </a:r>
                    </a:p>
                  </a:txBody>
                  <a:tcPr/>
                </a:tc>
                <a:tc>
                  <a:txBody>
                    <a:bodyPr/>
                    <a:lstStyle/>
                    <a:p>
                      <a:r>
                        <a:rPr lang="en-US" sz="2000" dirty="0"/>
                        <a:t>16</a:t>
                      </a:r>
                    </a:p>
                  </a:txBody>
                  <a:tcPr/>
                </a:tc>
                <a:tc>
                  <a:txBody>
                    <a:bodyPr/>
                    <a:lstStyle/>
                    <a:p>
                      <a:r>
                        <a:rPr lang="en-US" sz="2000" dirty="0"/>
                        <a:t>17</a:t>
                      </a:r>
                    </a:p>
                  </a:txBody>
                  <a:tcPr/>
                </a:tc>
                <a:tc>
                  <a:txBody>
                    <a:bodyPr/>
                    <a:lstStyle/>
                    <a:p>
                      <a:r>
                        <a:rPr lang="en-US" sz="2000" dirty="0"/>
                        <a:t>18</a:t>
                      </a:r>
                    </a:p>
                  </a:txBody>
                  <a:tcPr/>
                </a:tc>
                <a:tc>
                  <a:txBody>
                    <a:bodyPr/>
                    <a:lstStyle/>
                    <a:p>
                      <a:r>
                        <a:rPr lang="en-US" sz="2000" dirty="0"/>
                        <a:t>19</a:t>
                      </a:r>
                    </a:p>
                  </a:txBody>
                  <a:tcPr/>
                </a:tc>
                <a:tc>
                  <a:txBody>
                    <a:bodyPr/>
                    <a:lstStyle/>
                    <a:p>
                      <a:r>
                        <a:rPr lang="en-US" sz="2000" dirty="0"/>
                        <a:t>20</a:t>
                      </a:r>
                    </a:p>
                  </a:txBody>
                  <a:tcPr/>
                </a:tc>
                <a:tc>
                  <a:txBody>
                    <a:bodyPr/>
                    <a:lstStyle/>
                    <a:p>
                      <a:r>
                        <a:rPr lang="en-US" sz="2000" dirty="0"/>
                        <a:t>21</a:t>
                      </a:r>
                    </a:p>
                  </a:txBody>
                  <a:tcPr/>
                </a:tc>
                <a:tc>
                  <a:txBody>
                    <a:bodyPr/>
                    <a:lstStyle/>
                    <a:p>
                      <a:r>
                        <a:rPr lang="en-US" sz="2000" dirty="0"/>
                        <a:t>22</a:t>
                      </a:r>
                    </a:p>
                  </a:txBody>
                  <a:tcPr/>
                </a:tc>
                <a:tc>
                  <a:txBody>
                    <a:bodyPr/>
                    <a:lstStyle/>
                    <a:p>
                      <a:r>
                        <a:rPr lang="en-US" sz="2000" dirty="0"/>
                        <a:t>23</a:t>
                      </a:r>
                    </a:p>
                  </a:txBody>
                  <a:tcPr/>
                </a:tc>
                <a:tc>
                  <a:txBody>
                    <a:bodyPr/>
                    <a:lstStyle/>
                    <a:p>
                      <a:r>
                        <a:rPr lang="en-US" sz="2000" dirty="0"/>
                        <a:t>24</a:t>
                      </a:r>
                    </a:p>
                  </a:txBody>
                  <a:tcPr/>
                </a:tc>
                <a:extLst>
                  <a:ext uri="{0D108BD9-81ED-4DB2-BD59-A6C34878D82A}">
                    <a16:rowId xmlns:a16="http://schemas.microsoft.com/office/drawing/2014/main" val="10000"/>
                  </a:ext>
                </a:extLst>
              </a:tr>
            </a:tbl>
          </a:graphicData>
        </a:graphic>
      </p:graphicFrame>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t="57882" b="38295"/>
          <a:stretch/>
        </p:blipFill>
        <p:spPr>
          <a:xfrm>
            <a:off x="-19915" y="2640362"/>
            <a:ext cx="12192000" cy="388011"/>
          </a:xfrm>
          <a:prstGeom prst="rect">
            <a:avLst/>
          </a:prstGeom>
        </p:spPr>
      </p:pic>
      <p:sp>
        <p:nvSpPr>
          <p:cNvPr id="10" name="TextBox 9"/>
          <p:cNvSpPr txBox="1"/>
          <p:nvPr/>
        </p:nvSpPr>
        <p:spPr>
          <a:xfrm>
            <a:off x="323226" y="6190703"/>
            <a:ext cx="3686522" cy="523220"/>
          </a:xfrm>
          <a:prstGeom prst="rect">
            <a:avLst/>
          </a:prstGeom>
          <a:noFill/>
        </p:spPr>
        <p:txBody>
          <a:bodyPr wrap="none" rtlCol="0">
            <a:spAutoFit/>
          </a:bodyPr>
          <a:lstStyle/>
          <a:p>
            <a:r>
              <a:rPr lang="en-US" sz="1400" dirty="0"/>
              <a:t>Purdue Climate Change Research Center</a:t>
            </a:r>
          </a:p>
          <a:p>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spTree>
    <p:extLst>
      <p:ext uri="{BB962C8B-B14F-4D97-AF65-F5344CB8AC3E}">
        <p14:creationId xmlns:p14="http://schemas.microsoft.com/office/powerpoint/2010/main" val="601915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ext uri="{28A0092B-C50C-407E-A947-70E740481C1C}">
                <a14:useLocalDpi xmlns:a14="http://schemas.microsoft.com/office/drawing/2010/main" val="0"/>
              </a:ext>
            </a:extLst>
          </a:blip>
          <a:srcRect r="26131" b="37673"/>
          <a:stretch/>
        </p:blipFill>
        <p:spPr>
          <a:xfrm>
            <a:off x="0" y="0"/>
            <a:ext cx="12192000"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780000387"/>
              </p:ext>
            </p:extLst>
          </p:nvPr>
        </p:nvGraphicFramePr>
        <p:xfrm>
          <a:off x="167640" y="335280"/>
          <a:ext cx="12024360" cy="1783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2"/>
          <p:cNvSpPr txBox="1">
            <a:spLocks/>
          </p:cNvSpPr>
          <p:nvPr/>
        </p:nvSpPr>
        <p:spPr>
          <a:xfrm>
            <a:off x="838200" y="2313709"/>
            <a:ext cx="6532418" cy="3863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Characterizing stored resources is just the beginning</a:t>
            </a:r>
          </a:p>
          <a:p>
            <a:r>
              <a:rPr lang="en-US" dirty="0"/>
              <a:t>More work needs to be done to understand how stored resources diapause.</a:t>
            </a:r>
          </a:p>
          <a:p>
            <a:r>
              <a:rPr lang="en-US" dirty="0"/>
              <a:t>How does the quantity and composition of stored resources effect diapause survival?</a:t>
            </a:r>
          </a:p>
        </p:txBody>
      </p:sp>
    </p:spTree>
    <p:extLst>
      <p:ext uri="{BB962C8B-B14F-4D97-AF65-F5344CB8AC3E}">
        <p14:creationId xmlns:p14="http://schemas.microsoft.com/office/powerpoint/2010/main" val="1156766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79" y="4025589"/>
            <a:ext cx="4610932" cy="1415839"/>
          </a:xfrm>
        </p:spPr>
        <p:txBody>
          <a:bodyPr vert="horz" lIns="91440" tIns="45720" rIns="91440" bIns="45720" rtlCol="0" anchor="b">
            <a:normAutofit/>
          </a:bodyPr>
          <a:lstStyle/>
          <a:p>
            <a:pPr algn="ctr"/>
            <a:r>
              <a:rPr lang="en-US" sz="4000" dirty="0"/>
              <a:t>Questions</a:t>
            </a:r>
            <a:r>
              <a:rPr lang="en-US" sz="2800" dirty="0"/>
              <a:t>?</a:t>
            </a:r>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0"/>
            <a:ext cx="2819400" cy="1930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067300" cy="1628775"/>
          </a:xfrm>
          <a:prstGeom prst="rect">
            <a:avLst/>
          </a:prstGeom>
        </p:spPr>
      </p:pic>
    </p:spTree>
    <p:extLst>
      <p:ext uri="{BB962C8B-B14F-4D97-AF65-F5344CB8AC3E}">
        <p14:creationId xmlns:p14="http://schemas.microsoft.com/office/powerpoint/2010/main" val="41719437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1235937" y="1519233"/>
            <a:ext cx="10956064" cy="5167312"/>
          </a:xfrm>
          <a:prstGeom prst="rect">
            <a:avLst/>
          </a:prstGeom>
        </p:spPr>
      </p:pic>
      <p:sp>
        <p:nvSpPr>
          <p:cNvPr id="2" name="Title 1"/>
          <p:cNvSpPr>
            <a:spLocks noGrp="1"/>
          </p:cNvSpPr>
          <p:nvPr>
            <p:ph type="title"/>
          </p:nvPr>
        </p:nvSpPr>
        <p:spPr>
          <a:xfrm>
            <a:off x="542925" y="268141"/>
            <a:ext cx="11115675" cy="1325563"/>
          </a:xfrm>
        </p:spPr>
        <p:txBody>
          <a:bodyPr>
            <a:normAutofit/>
          </a:bodyPr>
          <a:lstStyle/>
          <a:p>
            <a:r>
              <a:rPr lang="en-US" sz="3600" dirty="0"/>
              <a:t>Temperatures differ geographically, BUT winter temperatures differ </a:t>
            </a:r>
            <a:r>
              <a:rPr lang="en-US" sz="3600" u="sng" dirty="0"/>
              <a:t>MORE!</a:t>
            </a:r>
          </a:p>
        </p:txBody>
      </p:sp>
      <p:pic>
        <p:nvPicPr>
          <p:cNvPr id="48" name="Picture 47"/>
          <p:cNvPicPr>
            <a:picLocks noChangeAspect="1"/>
          </p:cNvPicPr>
          <p:nvPr/>
        </p:nvPicPr>
        <p:blipFill>
          <a:blip r:embed="rId4"/>
          <a:stretch>
            <a:fillRect/>
          </a:stretch>
        </p:blipFill>
        <p:spPr>
          <a:xfrm>
            <a:off x="0" y="1530268"/>
            <a:ext cx="5822496" cy="5156277"/>
          </a:xfrm>
          <a:prstGeom prst="rect">
            <a:avLst/>
          </a:prstGeom>
        </p:spPr>
      </p:pic>
      <p:sp>
        <p:nvSpPr>
          <p:cNvPr id="50" name="Left Arrow 49"/>
          <p:cNvSpPr/>
          <p:nvPr/>
        </p:nvSpPr>
        <p:spPr>
          <a:xfrm>
            <a:off x="4870877" y="3030539"/>
            <a:ext cx="829836" cy="400050"/>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10472738" y="2802728"/>
            <a:ext cx="705548" cy="385763"/>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270796" y="5601574"/>
            <a:ext cx="3644716" cy="461665"/>
          </a:xfrm>
          <a:prstGeom prst="rect">
            <a:avLst/>
          </a:prstGeom>
          <a:solidFill>
            <a:schemeClr val="bg1"/>
          </a:solidFill>
          <a:ln>
            <a:solidFill>
              <a:schemeClr val="bg1"/>
            </a:solidFill>
          </a:ln>
        </p:spPr>
        <p:txBody>
          <a:bodyPr wrap="none" rtlCol="0">
            <a:spAutoFit/>
          </a:bodyPr>
          <a:lstStyle/>
          <a:p>
            <a:r>
              <a:rPr lang="en-US" sz="2400" b="1" dirty="0">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22496" y="5072058"/>
            <a:ext cx="1078504" cy="1614487"/>
          </a:xfrm>
          <a:prstGeom prst="rect">
            <a:avLst/>
          </a:prstGeom>
        </p:spPr>
      </p:pic>
      <p:sp>
        <p:nvSpPr>
          <p:cNvPr id="62" name="TextBox 61"/>
          <p:cNvSpPr txBox="1"/>
          <p:nvPr/>
        </p:nvSpPr>
        <p:spPr>
          <a:xfrm>
            <a:off x="1543496" y="5601575"/>
            <a:ext cx="2144498" cy="461665"/>
          </a:xfrm>
          <a:prstGeom prst="rect">
            <a:avLst/>
          </a:prstGeom>
          <a:solidFill>
            <a:schemeClr val="bg1"/>
          </a:solidFill>
          <a:ln>
            <a:solidFill>
              <a:schemeClr val="bg1"/>
            </a:solidFill>
          </a:ln>
        </p:spPr>
        <p:txBody>
          <a:bodyPr wrap="none" rtlCol="0">
            <a:spAutoFit/>
          </a:bodyPr>
          <a:lstStyle/>
          <a:p>
            <a:r>
              <a:rPr lang="en-US" sz="2400" b="1" dirty="0">
                <a:solidFill>
                  <a:srgbClr val="FF0000"/>
                </a:solidFill>
              </a:rPr>
              <a:t>10ᵒF Difference</a:t>
            </a:r>
          </a:p>
        </p:txBody>
      </p:sp>
      <p:sp>
        <p:nvSpPr>
          <p:cNvPr id="63" name="Left Arrow 62"/>
          <p:cNvSpPr/>
          <p:nvPr/>
        </p:nvSpPr>
        <p:spPr>
          <a:xfrm>
            <a:off x="5106749" y="5679275"/>
            <a:ext cx="593964" cy="400050"/>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flipH="1">
            <a:off x="11353800" y="5686418"/>
            <a:ext cx="705548" cy="385763"/>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095373" y="6151723"/>
            <a:ext cx="4545283" cy="461665"/>
          </a:xfrm>
          <a:prstGeom prst="rect">
            <a:avLst/>
          </a:prstGeom>
          <a:solidFill>
            <a:schemeClr val="bg1"/>
          </a:solidFill>
          <a:ln>
            <a:solidFill>
              <a:schemeClr val="bg1"/>
            </a:solidFill>
          </a:ln>
        </p:spPr>
        <p:txBody>
          <a:bodyPr wrap="none" rtlCol="0">
            <a:spAutoFit/>
          </a:bodyPr>
          <a:lstStyle/>
          <a:p>
            <a:r>
              <a:rPr lang="en-US" sz="2400" b="1">
                <a:solidFill>
                  <a:srgbClr val="FF0000"/>
                </a:solidFill>
              </a:rPr>
              <a:t>Insects evolve to cope with winter</a:t>
            </a:r>
            <a:endParaRPr lang="en-US" sz="2400" b="1" dirty="0">
              <a:solidFill>
                <a:srgbClr val="FF0000"/>
              </a:solidFill>
            </a:endParaRPr>
          </a:p>
        </p:txBody>
      </p:sp>
    </p:spTree>
    <p:extLst>
      <p:ext uri="{BB962C8B-B14F-4D97-AF65-F5344CB8AC3E}">
        <p14:creationId xmlns:p14="http://schemas.microsoft.com/office/powerpoint/2010/main" val="21131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56105" y="1008454"/>
            <a:ext cx="5924437" cy="5675880"/>
            <a:chOff x="4767327" y="1224643"/>
            <a:chExt cx="7196073" cy="4816929"/>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327" y="1224643"/>
              <a:ext cx="7196073" cy="4816929"/>
            </a:xfrm>
            <a:prstGeom prst="rect">
              <a:avLst/>
            </a:prstGeom>
          </p:spPr>
        </p:pic>
        <p:sp>
          <p:nvSpPr>
            <p:cNvPr id="26" name="Rectangle 25"/>
            <p:cNvSpPr/>
            <p:nvPr/>
          </p:nvSpPr>
          <p:spPr>
            <a:xfrm>
              <a:off x="4767327" y="5783392"/>
              <a:ext cx="2375180" cy="258180"/>
            </a:xfrm>
            <a:prstGeom prst="rect">
              <a:avLst/>
            </a:prstGeom>
            <a:noFill/>
            <a:ln>
              <a:solidFill>
                <a:schemeClr val="tx1"/>
              </a:solidFill>
            </a:ln>
          </p:spPr>
          <p:txBody>
            <a:bodyPr wrap="square">
              <a:spAutoFit/>
            </a:bodyPr>
            <a:lstStyle/>
            <a:p>
              <a:r>
                <a:rPr lang="en-US" sz="1200" dirty="0">
                  <a:solidFill>
                    <a:schemeClr val="bg1"/>
                  </a:solidFill>
                </a:rPr>
                <a:t>http://</a:t>
              </a:r>
              <a:r>
                <a:rPr lang="en-US" sz="1200" dirty="0" err="1">
                  <a:solidFill>
                    <a:schemeClr val="bg1"/>
                  </a:solidFill>
                </a:rPr>
                <a:t>freebigpictures.com</a:t>
              </a:r>
              <a:r>
                <a:rPr lang="en-US" sz="1200" dirty="0">
                  <a:solidFill>
                    <a:schemeClr val="bg1"/>
                  </a:solidFill>
                </a:rPr>
                <a:t>/</a:t>
              </a:r>
            </a:p>
          </p:txBody>
        </p:sp>
      </p:grpSp>
      <p:sp>
        <p:nvSpPr>
          <p:cNvPr id="3" name="Title 2"/>
          <p:cNvSpPr>
            <a:spLocks noGrp="1"/>
          </p:cNvSpPr>
          <p:nvPr>
            <p:ph type="title"/>
          </p:nvPr>
        </p:nvSpPr>
        <p:spPr>
          <a:xfrm>
            <a:off x="869875" y="100378"/>
            <a:ext cx="4696895" cy="876021"/>
          </a:xfrm>
        </p:spPr>
        <p:txBody>
          <a:bodyPr>
            <a:normAutofit/>
          </a:bodyPr>
          <a:lstStyle/>
          <a:p>
            <a:r>
              <a:rPr lang="en-US" sz="5400" dirty="0"/>
              <a:t>Harsh Winter</a:t>
            </a:r>
            <a:r>
              <a:rPr lang="is-IS" sz="5400" dirty="0"/>
              <a:t>…</a:t>
            </a:r>
            <a:endParaRPr lang="en-US" sz="5400" dirty="0"/>
          </a:p>
        </p:txBody>
      </p:sp>
      <p:sp>
        <p:nvSpPr>
          <p:cNvPr id="13" name="Content Placeholder 2"/>
          <p:cNvSpPr>
            <a:spLocks noGrp="1"/>
          </p:cNvSpPr>
          <p:nvPr>
            <p:ph idx="1"/>
          </p:nvPr>
        </p:nvSpPr>
        <p:spPr>
          <a:xfrm>
            <a:off x="645374" y="3997426"/>
            <a:ext cx="5205413" cy="2276049"/>
          </a:xfrm>
          <a:solidFill>
            <a:schemeClr val="bg1">
              <a:alpha val="82000"/>
            </a:schemeClr>
          </a:solidFill>
        </p:spPr>
        <p:txBody>
          <a:bodyPr>
            <a:normAutofit lnSpcReduction="10000"/>
          </a:bodyPr>
          <a:lstStyle/>
          <a:p>
            <a:pPr marL="285750" indent="-285750">
              <a:buFont typeface="Arial" charset="0"/>
              <a:buChar char="•"/>
            </a:pPr>
            <a:r>
              <a:rPr lang="en-US" sz="3600" dirty="0"/>
              <a:t>Low metabolic rate</a:t>
            </a:r>
          </a:p>
          <a:p>
            <a:pPr marL="285750" indent="-285750">
              <a:buFont typeface="Arial" charset="0"/>
              <a:buChar char="•"/>
            </a:pPr>
            <a:r>
              <a:rPr lang="en-US" sz="3600" dirty="0"/>
              <a:t>Limited or absent resources</a:t>
            </a:r>
          </a:p>
          <a:p>
            <a:pPr marL="285750" indent="-285750">
              <a:buFont typeface="Arial" charset="0"/>
              <a:buChar char="•"/>
            </a:pPr>
            <a:r>
              <a:rPr lang="en-US" sz="3600" dirty="0"/>
              <a:t>Risk of desiccation  </a:t>
            </a:r>
          </a:p>
        </p:txBody>
      </p:sp>
    </p:spTree>
    <p:extLst>
      <p:ext uri="{BB962C8B-B14F-4D97-AF65-F5344CB8AC3E}">
        <p14:creationId xmlns:p14="http://schemas.microsoft.com/office/powerpoint/2010/main" val="119455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6758351" y="96635"/>
            <a:ext cx="4783583" cy="92934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Avoid it with Diapause</a:t>
            </a:r>
            <a:endParaRPr lang="en-US" sz="5400" dirty="0"/>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pPr>
            <a:r>
              <a:rPr lang="en-US" sz="3600" dirty="0"/>
              <a:t>Programmed period of suspended development</a:t>
            </a:r>
          </a:p>
          <a:p>
            <a:pPr lvl="1">
              <a:lnSpc>
                <a:spcPct val="110000"/>
              </a:lnSpc>
            </a:pPr>
            <a:r>
              <a:rPr lang="en-US" sz="3600" dirty="0"/>
              <a:t>Synchronizes insect life history with their environment</a:t>
            </a:r>
          </a:p>
          <a:p>
            <a:pPr lvl="1">
              <a:lnSpc>
                <a:spcPct val="110000"/>
              </a:lnSpc>
            </a:pPr>
            <a:r>
              <a:rPr lang="en-US" sz="3600" dirty="0"/>
              <a:t>How? Stored Resources</a:t>
            </a:r>
          </a:p>
          <a:p>
            <a:pPr lvl="2">
              <a:lnSpc>
                <a:spcPct val="110000"/>
              </a:lnSpc>
            </a:pPr>
            <a:r>
              <a:rPr lang="en-US" sz="3200" dirty="0"/>
              <a:t>Fat, Sugar, and Proteins</a:t>
            </a:r>
          </a:p>
          <a:p>
            <a:pPr lvl="1">
              <a:lnSpc>
                <a:spcPct val="160000"/>
              </a:lnSpc>
            </a:pPr>
            <a:endParaRPr lang="en-US" sz="3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60"/>
            <a:ext cx="3061127"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821464"/>
            <a:ext cx="3284865" cy="39945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5"/>
            <a:ext cx="2824230" cy="393976"/>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Triglycerides</a:t>
            </a:r>
          </a:p>
        </p:txBody>
      </p:sp>
    </p:spTree>
    <p:extLst>
      <p:ext uri="{BB962C8B-B14F-4D97-AF65-F5344CB8AC3E}">
        <p14:creationId xmlns:p14="http://schemas.microsoft.com/office/powerpoint/2010/main" val="9772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2444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508588" y="1825625"/>
            <a:ext cx="10439159" cy="4351338"/>
          </a:xfrm>
        </p:spPr>
        <p:txBody>
          <a:bodyPr/>
          <a:lstStyle/>
          <a:p>
            <a:r>
              <a:rPr lang="en-US" dirty="0"/>
              <a:t>Used by temperate animals to prepare for winter</a:t>
            </a:r>
          </a:p>
          <a:p>
            <a:r>
              <a:rPr lang="en-US" dirty="0"/>
              <a:t>The number of daylight hours in 24hr cycle</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483163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27714</TotalTime>
  <Words>1732</Words>
  <Application>Microsoft Office PowerPoint</Application>
  <PresentationFormat>Widescreen</PresentationFormat>
  <Paragraphs>453</Paragraphs>
  <Slides>47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msgothic</vt:lpstr>
      <vt:lpstr>Wingdings</vt:lpstr>
      <vt:lpstr>Office Theme</vt:lpstr>
      <vt:lpstr>Diapause Preparations and Stored Resources</vt:lpstr>
      <vt:lpstr>PowerPoint Presentation</vt:lpstr>
      <vt:lpstr>PowerPoint Presentation</vt:lpstr>
      <vt:lpstr>Temperature Determines Insect Activity</vt:lpstr>
      <vt:lpstr>Temperatures differ geographically, BUT winter temperatures differ MORE!</vt:lpstr>
      <vt:lpstr>Harsh Winter…</vt:lpstr>
      <vt:lpstr>PowerPoint Presentation</vt:lpstr>
      <vt:lpstr>What season is it? Should I prepare for diapause?</vt:lpstr>
      <vt:lpstr>Photoperiod</vt:lpstr>
      <vt:lpstr>Climate Change:       Global Temperature Projections</vt:lpstr>
      <vt:lpstr>PowerPoint Presentation</vt:lpstr>
      <vt:lpstr>PowerPoint Presentation</vt:lpstr>
      <vt:lpstr>European corn borer, ECB (Ostrinia nubilalis)</vt:lpstr>
      <vt:lpstr>PowerPoint Presentation</vt:lpstr>
      <vt:lpstr>ECB Pre-diapause</vt:lpstr>
      <vt:lpstr>Resources</vt:lpstr>
      <vt:lpstr>Diapause</vt:lpstr>
      <vt:lpstr>Diapause</vt:lpstr>
      <vt:lpstr>Diapause</vt:lpstr>
      <vt:lpstr>ECB Post-Diapause</vt:lpstr>
      <vt:lpstr>Resource Sinks for Limited Resources</vt:lpstr>
      <vt:lpstr>PowerPoint Presentation</vt:lpstr>
      <vt:lpstr>Voltinism Varies with Latitude</vt:lpstr>
      <vt:lpstr>PowerPoint Presentation</vt:lpstr>
      <vt:lpstr>PowerPoint Presentation</vt:lpstr>
      <vt:lpstr>PowerPoint Presentation</vt:lpstr>
      <vt:lpstr>PowerPoint Presentation</vt:lpstr>
      <vt:lpstr>PowerPoint Presentation</vt:lpstr>
      <vt:lpstr>Hypothesis: Longer diapausing ECB accumulate more triglycerides than the shorter diapausing and non-diapausing ECB.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Characterizing Triglycerides </vt:lpstr>
      <vt:lpstr>PowerPoint Presentation</vt:lpstr>
      <vt:lpstr>PowerPoint Presentation</vt:lpstr>
      <vt:lpstr>Identifying Lipids: GC-FID</vt:lpstr>
      <vt:lpstr>Preliminary Data: UZ Strain Comparisons</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Brown,James T</dc:creator>
  <cp:lastModifiedBy>Brown, James T. - ARS</cp:lastModifiedBy>
  <cp:revision>533</cp:revision>
  <dcterms:created xsi:type="dcterms:W3CDTF">2017-05-18T16:25:45Z</dcterms:created>
  <dcterms:modified xsi:type="dcterms:W3CDTF">2018-11-06T20:39:20Z</dcterms:modified>
</cp:coreProperties>
</file>